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5544800" cy="8763000"/>
  <p:notesSz cx="6858000" cy="9144000"/>
  <p:embeddedFontLst>
    <p:embeddedFont>
      <p:font typeface="JetBrains Mono" panose="02010509020102050004" pitchFamily="49" charset="0"/>
      <p:regular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Bold" panose="020B0806030504020204" pitchFamily="34" charset="0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6" autoAdjust="0"/>
    <p:restoredTop sz="92721" autoAdjust="0"/>
  </p:normalViewPr>
  <p:slideViewPr>
    <p:cSldViewPr>
      <p:cViewPr varScale="1">
        <p:scale>
          <a:sx n="92" d="100"/>
          <a:sy n="92" d="100"/>
        </p:scale>
        <p:origin x="4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61D3-FF39-374A-9D7F-CB0F970A93E4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150" y="1143000"/>
            <a:ext cx="5473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5B003-CC58-2F4A-A5C4-1CA90DA2B4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01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753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47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550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2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6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129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751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246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465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56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10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5B003-CC58-2F4A-A5C4-1CA90DA2B44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64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47" y="342900"/>
            <a:ext cx="15684494" cy="8610600"/>
          </a:xfrm>
          <a:custGeom>
            <a:avLst/>
            <a:gdLst/>
            <a:ahLst/>
            <a:cxnLst/>
            <a:rect l="l" t="t" r="r" b="b"/>
            <a:pathLst>
              <a:path w="15684494" h="8876900">
                <a:moveTo>
                  <a:pt x="0" y="0"/>
                </a:moveTo>
                <a:lnTo>
                  <a:pt x="15684493" y="0"/>
                </a:lnTo>
                <a:lnTo>
                  <a:pt x="15684493" y="8876900"/>
                </a:lnTo>
                <a:lnTo>
                  <a:pt x="0" y="887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122196" y="1647053"/>
            <a:ext cx="7841204" cy="322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69"/>
              </a:lnSpc>
            </a:pP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</a:t>
            </a:r>
            <a:r>
              <a:rPr lang="en-US" sz="6447" b="1" spc="-1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447" b="1" spc="-12" dirty="0" err="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sz="6447" b="1" spc="-1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</a:t>
            </a:r>
            <a:r>
              <a:rPr lang="en-US" sz="6447" b="1" spc="-1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447" b="1" spc="-12" dirty="0" err="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ferent</a:t>
            </a:r>
            <a:r>
              <a:rPr lang="en-US" sz="6447" b="1" spc="-1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447" b="1" spc="-12" dirty="0" err="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ia</a:t>
            </a:r>
            <a:r>
              <a:rPr lang="en-US" sz="6447" b="1" spc="-12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 expression analysis</a:t>
            </a:r>
          </a:p>
          <a:p>
            <a:pPr algn="ctr">
              <a:lnSpc>
                <a:spcPts val="5641"/>
              </a:lnSpc>
            </a:pPr>
            <a:r>
              <a:rPr lang="en-US" sz="2256" b="1" spc="313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4031" y="6264145"/>
            <a:ext cx="97888" cy="43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78" b="1" spc="-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527" y="6733470"/>
            <a:ext cx="5177790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6" spc="-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Senior Genomic Scientist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7527" y="6301877"/>
            <a:ext cx="2644273" cy="431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b="1" spc="-5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 Umar Ahmad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533976"/>
            <a:ext cx="15556986" cy="7886703"/>
            <a:chOff x="63500" y="63500"/>
            <a:chExt cx="15556992" cy="8749919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8120847"/>
              <a:ext cx="15556992" cy="659592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5731707" y="1658093"/>
            <a:ext cx="4094083" cy="3091034"/>
          </a:xfrm>
          <a:custGeom>
            <a:avLst/>
            <a:gdLst/>
            <a:ahLst/>
            <a:cxnLst/>
            <a:rect l="l" t="t" r="r" b="b"/>
            <a:pathLst>
              <a:path w="4094083" h="3091034">
                <a:moveTo>
                  <a:pt x="0" y="0"/>
                </a:moveTo>
                <a:lnTo>
                  <a:pt x="4094083" y="0"/>
                </a:lnTo>
                <a:lnTo>
                  <a:pt x="4094083" y="3091034"/>
                </a:lnTo>
                <a:lnTo>
                  <a:pt x="0" y="3091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3398082" y="5445119"/>
            <a:ext cx="8761333" cy="2006098"/>
          </a:xfrm>
          <a:custGeom>
            <a:avLst/>
            <a:gdLst/>
            <a:ahLst/>
            <a:cxnLst/>
            <a:rect l="l" t="t" r="r" b="b"/>
            <a:pathLst>
              <a:path w="8761333" h="2006098">
                <a:moveTo>
                  <a:pt x="0" y="0"/>
                </a:moveTo>
                <a:lnTo>
                  <a:pt x="8761333" y="0"/>
                </a:lnTo>
                <a:lnTo>
                  <a:pt x="8761333" y="2006098"/>
                </a:lnTo>
                <a:lnTo>
                  <a:pt x="0" y="200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67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55"/>
            <a:ext cx="12462710" cy="1701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Bringing in data for DESeq2: sample order</a:t>
            </a:r>
          </a:p>
          <a:p>
            <a:pPr algn="l">
              <a:lnSpc>
                <a:spcPts val="3610"/>
              </a:lnSpc>
            </a:pPr>
            <a:br>
              <a:rPr lang="en-US" sz="2578" b="1" spc="-5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</a:br>
            <a:r>
              <a:rPr lang="en-US" sz="2578" b="1" spc="-5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90" y="4943723"/>
            <a:ext cx="1837430" cy="46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b="1" spc="-5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Raw counts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5684494" cy="8876900"/>
          </a:xfrm>
          <a:custGeom>
            <a:avLst/>
            <a:gdLst/>
            <a:ahLst/>
            <a:cxnLst/>
            <a:rect l="l" t="t" r="r" b="b"/>
            <a:pathLst>
              <a:path w="15684494" h="8876900">
                <a:moveTo>
                  <a:pt x="0" y="0"/>
                </a:moveTo>
                <a:lnTo>
                  <a:pt x="15684493" y="0"/>
                </a:lnTo>
                <a:lnTo>
                  <a:pt x="15684493" y="8876900"/>
                </a:lnTo>
                <a:lnTo>
                  <a:pt x="0" y="887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1290" y="247355"/>
            <a:ext cx="120055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Bringing in data for DESeq2: sample order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5715" y="1350807"/>
            <a:ext cx="2927271" cy="30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14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rownames(wt_metadata)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5715" y="3848195"/>
            <a:ext cx="3060383" cy="30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1714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colnames(wt_rawcounts)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5715" y="2162937"/>
            <a:ext cx="11580533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[1] "wt_normal3" "smoc2_fibrosis2" "wt_fibrosis3" "smoc2_fibrosis3" "smoc2_normal3"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29986" y="2162937"/>
            <a:ext cx="1730588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"wt_normal1"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208" y="2531402"/>
            <a:ext cx="13843168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[7] "smoc2_normal4" "wt_fibrosis2" "wt_normal2" "smoc2_normal1" "smoc2_fibrosis1" "smoc2_fibrosis4"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5715" y="2899877"/>
            <a:ext cx="4792056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[13] "wt_fibrosis4" "wt_fibrosis1"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5715" y="4680795"/>
            <a:ext cx="8252851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[1] "wt_normal1" "wt_normal2" "wt_normal3" "wt_fibrosis1"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67549" y="4680795"/>
            <a:ext cx="1996802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"wt_fibrosis2"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16510" y="4680795"/>
            <a:ext cx="1996802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"wt_fibrosis3"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6208" y="5049269"/>
            <a:ext cx="9317707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[7] "wt_fibrosis4" "smoc2_normal1" "smoc2_normal3" "smoc2_normal4"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42030" y="5049269"/>
            <a:ext cx="4791866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"smoc2_fibrosis1" "smoc2_fibrosis2"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5715" y="5417734"/>
            <a:ext cx="5457320" cy="349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1"/>
              </a:lnSpc>
            </a:pPr>
            <a:r>
              <a:rPr lang="en-US" sz="1714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[13] "smoc2_fibrosis3" "smoc2_fibrosis4"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47" y="260434"/>
            <a:ext cx="15684494" cy="8502566"/>
          </a:xfrm>
          <a:custGeom>
            <a:avLst/>
            <a:gdLst/>
            <a:ahLst/>
            <a:cxnLst/>
            <a:rect l="l" t="t" r="r" b="b"/>
            <a:pathLst>
              <a:path w="15684494" h="8876909">
                <a:moveTo>
                  <a:pt x="0" y="0"/>
                </a:moveTo>
                <a:lnTo>
                  <a:pt x="15684493" y="0"/>
                </a:lnTo>
                <a:lnTo>
                  <a:pt x="15684493" y="8876909"/>
                </a:lnTo>
                <a:lnTo>
                  <a:pt x="0" y="887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1290" y="247355"/>
            <a:ext cx="123865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Bringing in data for DESeq2: sample order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053" y="2458469"/>
            <a:ext cx="1052341" cy="38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FALSE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053" y="1394012"/>
            <a:ext cx="9293342" cy="38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all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(rownames(wt_metadata) == colnames(wt_rawcounts))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943" y="0"/>
            <a:ext cx="15684494" cy="8876900"/>
          </a:xfrm>
          <a:custGeom>
            <a:avLst/>
            <a:gdLst/>
            <a:ahLst/>
            <a:cxnLst/>
            <a:rect l="l" t="t" r="r" b="b"/>
            <a:pathLst>
              <a:path w="15684494" h="8876900">
                <a:moveTo>
                  <a:pt x="0" y="0"/>
                </a:moveTo>
                <a:lnTo>
                  <a:pt x="15684493" y="0"/>
                </a:lnTo>
                <a:lnTo>
                  <a:pt x="15684493" y="8876900"/>
                </a:lnTo>
                <a:lnTo>
                  <a:pt x="0" y="887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1290" y="314030"/>
            <a:ext cx="9795710" cy="688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41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Matching order between vectors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3357" y="928897"/>
            <a:ext cx="97212" cy="69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7"/>
              </a:lnSpc>
            </a:pPr>
            <a:r>
              <a:rPr lang="en-US" sz="2578" spc="-5">
                <a:solidFill>
                  <a:srgbClr val="05192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1290" y="1195597"/>
            <a:ext cx="1466602" cy="43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spc="-5">
                <a:solidFill>
                  <a:srgbClr val="05192D"/>
                </a:solidFill>
                <a:latin typeface="Open Sans"/>
                <a:ea typeface="Open Sans"/>
                <a:cs typeface="Open Sans"/>
                <a:sym typeface="Open Sans"/>
              </a:rPr>
              <a:t>Using</a:t>
            </a:r>
            <a:r>
              <a:rPr lang="en-US" sz="2578" spc="-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78" spc="-5">
                <a:solidFill>
                  <a:srgbClr val="05192D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28260" y="1195597"/>
            <a:ext cx="1363704" cy="43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spc="-5">
                <a:solidFill>
                  <a:srgbClr val="05192D"/>
                </a:solidFill>
                <a:latin typeface="Open Sans"/>
                <a:ea typeface="Open Sans"/>
                <a:cs typeface="Open Sans"/>
                <a:sym typeface="Open Sans"/>
              </a:rPr>
              <a:t>function: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1290" y="2931662"/>
            <a:ext cx="7335307" cy="70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7"/>
              </a:lnSpc>
            </a:pPr>
            <a:r>
              <a:rPr lang="en-US" sz="2578" b="1" spc="-5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vector1:</a:t>
            </a:r>
            <a:r>
              <a:rPr lang="en-US" sz="2578" spc="-5" dirty="0">
                <a:solidFill>
                  <a:srgbClr val="05192D"/>
                </a:solidFill>
                <a:latin typeface="Open Sans"/>
                <a:ea typeface="Open Sans"/>
                <a:cs typeface="Open Sans"/>
                <a:sym typeface="Open Sans"/>
              </a:rPr>
              <a:t> vector of values with the desired order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290" y="3824350"/>
            <a:ext cx="5502745" cy="70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7"/>
              </a:lnSpc>
            </a:pPr>
            <a:r>
              <a:rPr lang="en-US" sz="2578" b="1" spc="-5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vector2:</a:t>
            </a:r>
            <a:r>
              <a:rPr lang="en-US" sz="2578" spc="-5" dirty="0">
                <a:solidFill>
                  <a:srgbClr val="05192D"/>
                </a:solidFill>
                <a:latin typeface="Open Sans"/>
                <a:ea typeface="Open Sans"/>
                <a:cs typeface="Open Sans"/>
                <a:sym typeface="Open Sans"/>
              </a:rPr>
              <a:t> vector of values to reorder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4645866"/>
            <a:ext cx="12934931" cy="73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47"/>
              </a:lnSpc>
            </a:pPr>
            <a:r>
              <a:rPr lang="en-US" sz="2578" b="1" spc="-5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  <a:r>
              <a:rPr lang="en-US" sz="2578" spc="-5" dirty="0">
                <a:solidFill>
                  <a:srgbClr val="05192D"/>
                </a:solidFill>
                <a:latin typeface="Open Sans"/>
                <a:ea typeface="Open Sans"/>
                <a:cs typeface="Open Sans"/>
                <a:sym typeface="Open Sans"/>
              </a:rPr>
              <a:t> the indices for how to rearrange vector2 to be in the same order as vector1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29213" y="1300348"/>
            <a:ext cx="1227725" cy="38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match()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6233" y="2286993"/>
            <a:ext cx="3785387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match(vector1, vector2)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2168" y="5672150"/>
            <a:ext cx="8202120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match(</a:t>
            </a:r>
            <a:r>
              <a:rPr lang="en-US" sz="2030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colnames</a:t>
            </a:r>
            <a:r>
              <a:rPr lang="en-US" sz="2030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030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wt_rawcounts</a:t>
            </a:r>
            <a:r>
              <a:rPr lang="en-US" sz="2030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</a:t>
            </a:r>
            <a:r>
              <a:rPr lang="en-US" sz="2030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rownames</a:t>
            </a:r>
            <a:r>
              <a:rPr lang="en-US" sz="2030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030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wt_metadata</a:t>
            </a:r>
            <a:r>
              <a:rPr lang="en-US" sz="2030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8423" y="6567668"/>
            <a:ext cx="315620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6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138" y="6567668"/>
            <a:ext cx="315620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9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5853" y="6567668"/>
            <a:ext cx="315620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94569" y="6567668"/>
            <a:ext cx="946718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14 8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32009" y="6567668"/>
            <a:ext cx="315620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50725" y="6567668"/>
            <a:ext cx="1577807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13 10 5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06871" y="6567668"/>
            <a:ext cx="315620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7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25586" y="6567668"/>
            <a:ext cx="946718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11 2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63027" y="6567668"/>
            <a:ext cx="315620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81742" y="6567668"/>
            <a:ext cx="473269" cy="35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12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1209802"/>
              <a:ext cx="14574519" cy="1801241"/>
            </a:xfrm>
            <a:custGeom>
              <a:avLst/>
              <a:gdLst/>
              <a:ahLst/>
              <a:cxnLst/>
              <a:rect l="l" t="t" r="r" b="b"/>
              <a:pathLst>
                <a:path w="14574519" h="1801241">
                  <a:moveTo>
                    <a:pt x="76327" y="0"/>
                  </a:moveTo>
                  <a:lnTo>
                    <a:pt x="65786" y="1524"/>
                  </a:lnTo>
                  <a:cubicBezTo>
                    <a:pt x="60452" y="2540"/>
                    <a:pt x="55372" y="4064"/>
                    <a:pt x="45466" y="8255"/>
                  </a:cubicBezTo>
                  <a:lnTo>
                    <a:pt x="36322" y="13716"/>
                  </a:lnTo>
                  <a:cubicBezTo>
                    <a:pt x="31877" y="16764"/>
                    <a:pt x="27686" y="20066"/>
                    <a:pt x="20066" y="27686"/>
                  </a:cubicBezTo>
                  <a:lnTo>
                    <a:pt x="13716" y="36322"/>
                  </a:lnTo>
                  <a:cubicBezTo>
                    <a:pt x="10668" y="40767"/>
                    <a:pt x="8255" y="45466"/>
                    <a:pt x="4064" y="55499"/>
                  </a:cubicBezTo>
                  <a:lnTo>
                    <a:pt x="1524" y="65913"/>
                  </a:lnTo>
                  <a:cubicBezTo>
                    <a:pt x="508" y="71120"/>
                    <a:pt x="0" y="76454"/>
                    <a:pt x="0" y="81788"/>
                  </a:cubicBezTo>
                  <a:lnTo>
                    <a:pt x="0" y="81788"/>
                  </a:lnTo>
                  <a:lnTo>
                    <a:pt x="0" y="1724914"/>
                  </a:lnTo>
                  <a:lnTo>
                    <a:pt x="1524" y="1735455"/>
                  </a:lnTo>
                  <a:cubicBezTo>
                    <a:pt x="2540" y="1740789"/>
                    <a:pt x="4064" y="1745869"/>
                    <a:pt x="8255" y="1755775"/>
                  </a:cubicBezTo>
                  <a:lnTo>
                    <a:pt x="13716" y="1764919"/>
                  </a:lnTo>
                  <a:cubicBezTo>
                    <a:pt x="16764" y="1769364"/>
                    <a:pt x="20066" y="1773555"/>
                    <a:pt x="27686" y="1781175"/>
                  </a:cubicBezTo>
                  <a:lnTo>
                    <a:pt x="36322" y="1787525"/>
                  </a:lnTo>
                  <a:cubicBezTo>
                    <a:pt x="40767" y="1790573"/>
                    <a:pt x="45466" y="1792986"/>
                    <a:pt x="55499" y="1797177"/>
                  </a:cubicBezTo>
                  <a:lnTo>
                    <a:pt x="65913" y="1799717"/>
                  </a:lnTo>
                  <a:cubicBezTo>
                    <a:pt x="71247" y="1800733"/>
                    <a:pt x="76454" y="1801241"/>
                    <a:pt x="81915" y="1801241"/>
                  </a:cubicBezTo>
                  <a:lnTo>
                    <a:pt x="14498193" y="1801241"/>
                  </a:lnTo>
                  <a:lnTo>
                    <a:pt x="14508734" y="1799717"/>
                  </a:lnTo>
                  <a:cubicBezTo>
                    <a:pt x="14514068" y="1798701"/>
                    <a:pt x="14519147" y="1797177"/>
                    <a:pt x="14529054" y="1792986"/>
                  </a:cubicBezTo>
                  <a:lnTo>
                    <a:pt x="14538197" y="1787525"/>
                  </a:lnTo>
                  <a:cubicBezTo>
                    <a:pt x="14542642" y="1784477"/>
                    <a:pt x="14546834" y="1781175"/>
                    <a:pt x="14554454" y="1773555"/>
                  </a:cubicBezTo>
                  <a:lnTo>
                    <a:pt x="14560804" y="1764919"/>
                  </a:lnTo>
                  <a:cubicBezTo>
                    <a:pt x="14563852" y="1760474"/>
                    <a:pt x="14566265" y="1755775"/>
                    <a:pt x="14570456" y="1745742"/>
                  </a:cubicBezTo>
                  <a:lnTo>
                    <a:pt x="14572995" y="1735328"/>
                  </a:lnTo>
                  <a:cubicBezTo>
                    <a:pt x="14574011" y="1729994"/>
                    <a:pt x="14574519" y="1724787"/>
                    <a:pt x="14574519" y="1719326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3256788" y="431927"/>
              <a:ext cx="1289558" cy="429768"/>
            </a:xfrm>
            <a:custGeom>
              <a:avLst/>
              <a:gdLst/>
              <a:ahLst/>
              <a:cxnLst/>
              <a:rect l="l" t="t" r="r" b="b"/>
              <a:pathLst>
                <a:path w="1289558" h="429768">
                  <a:moveTo>
                    <a:pt x="127" y="347980"/>
                  </a:moveTo>
                  <a:lnTo>
                    <a:pt x="127" y="81915"/>
                  </a:lnTo>
                  <a:cubicBezTo>
                    <a:pt x="127" y="76581"/>
                    <a:pt x="635" y="71247"/>
                    <a:pt x="1651" y="65913"/>
                  </a:cubicBezTo>
                  <a:lnTo>
                    <a:pt x="4191" y="55499"/>
                  </a:lnTo>
                  <a:cubicBezTo>
                    <a:pt x="8255" y="45593"/>
                    <a:pt x="10795" y="40894"/>
                    <a:pt x="13843" y="36322"/>
                  </a:cubicBezTo>
                  <a:lnTo>
                    <a:pt x="20193" y="27686"/>
                  </a:lnTo>
                  <a:cubicBezTo>
                    <a:pt x="27813" y="20066"/>
                    <a:pt x="31878" y="16637"/>
                    <a:pt x="36449" y="13716"/>
                  </a:cubicBezTo>
                  <a:lnTo>
                    <a:pt x="45593" y="8255"/>
                  </a:lnTo>
                  <a:cubicBezTo>
                    <a:pt x="55499" y="4191"/>
                    <a:pt x="60706" y="2540"/>
                    <a:pt x="65913" y="1524"/>
                  </a:cubicBezTo>
                  <a:lnTo>
                    <a:pt x="76454" y="0"/>
                  </a:lnTo>
                  <a:lnTo>
                    <a:pt x="1207643" y="0"/>
                  </a:lnTo>
                  <a:cubicBezTo>
                    <a:pt x="1212978" y="0"/>
                    <a:pt x="1218311" y="508"/>
                    <a:pt x="1223645" y="1524"/>
                  </a:cubicBezTo>
                  <a:lnTo>
                    <a:pt x="1234060" y="4064"/>
                  </a:lnTo>
                  <a:cubicBezTo>
                    <a:pt x="1243966" y="8128"/>
                    <a:pt x="1248665" y="10668"/>
                    <a:pt x="1253237" y="13716"/>
                  </a:cubicBezTo>
                  <a:lnTo>
                    <a:pt x="1261873" y="20066"/>
                  </a:lnTo>
                  <a:cubicBezTo>
                    <a:pt x="1269493" y="27686"/>
                    <a:pt x="1272922" y="31750"/>
                    <a:pt x="1275843" y="36322"/>
                  </a:cubicBezTo>
                  <a:lnTo>
                    <a:pt x="1281304" y="45466"/>
                  </a:lnTo>
                  <a:cubicBezTo>
                    <a:pt x="1285368" y="55372"/>
                    <a:pt x="1287019" y="60579"/>
                    <a:pt x="1288035" y="65786"/>
                  </a:cubicBezTo>
                  <a:lnTo>
                    <a:pt x="1289559" y="76327"/>
                  </a:lnTo>
                  <a:lnTo>
                    <a:pt x="1289559" y="347853"/>
                  </a:lnTo>
                  <a:cubicBezTo>
                    <a:pt x="1289559" y="353187"/>
                    <a:pt x="1289050" y="358521"/>
                    <a:pt x="1288035" y="363855"/>
                  </a:cubicBezTo>
                  <a:lnTo>
                    <a:pt x="1285494" y="374269"/>
                  </a:lnTo>
                  <a:cubicBezTo>
                    <a:pt x="1281430" y="384175"/>
                    <a:pt x="1278891" y="388874"/>
                    <a:pt x="1275842" y="393446"/>
                  </a:cubicBezTo>
                  <a:lnTo>
                    <a:pt x="1269492" y="402082"/>
                  </a:lnTo>
                  <a:cubicBezTo>
                    <a:pt x="1261872" y="409702"/>
                    <a:pt x="1257808" y="413131"/>
                    <a:pt x="1253236" y="416052"/>
                  </a:cubicBezTo>
                  <a:lnTo>
                    <a:pt x="1244092" y="421513"/>
                  </a:lnTo>
                  <a:cubicBezTo>
                    <a:pt x="1234186" y="425577"/>
                    <a:pt x="1228979" y="427228"/>
                    <a:pt x="1223772" y="428244"/>
                  </a:cubicBezTo>
                  <a:lnTo>
                    <a:pt x="1213231" y="429768"/>
                  </a:lnTo>
                  <a:lnTo>
                    <a:pt x="81915" y="429768"/>
                  </a:lnTo>
                  <a:cubicBezTo>
                    <a:pt x="76581" y="429768"/>
                    <a:pt x="71247" y="429260"/>
                    <a:pt x="65913" y="428244"/>
                  </a:cubicBezTo>
                  <a:lnTo>
                    <a:pt x="55499" y="425704"/>
                  </a:lnTo>
                  <a:cubicBezTo>
                    <a:pt x="45593" y="421640"/>
                    <a:pt x="40894" y="419100"/>
                    <a:pt x="36322" y="416052"/>
                  </a:cubicBezTo>
                  <a:lnTo>
                    <a:pt x="27686" y="409702"/>
                  </a:lnTo>
                  <a:cubicBezTo>
                    <a:pt x="20066" y="402082"/>
                    <a:pt x="16637" y="398018"/>
                    <a:pt x="13716" y="393446"/>
                  </a:cubicBezTo>
                  <a:lnTo>
                    <a:pt x="8255" y="384302"/>
                  </a:lnTo>
                  <a:cubicBezTo>
                    <a:pt x="4191" y="374396"/>
                    <a:pt x="2540" y="369189"/>
                    <a:pt x="1524" y="363982"/>
                  </a:cubicBezTo>
                  <a:lnTo>
                    <a:pt x="0" y="353441"/>
                  </a:lnTo>
                  <a:close/>
                </a:path>
              </a:pathLst>
            </a:custGeom>
            <a:solidFill>
              <a:srgbClr val="EFEBE4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Freeform 9"/>
          <p:cNvSpPr/>
          <p:nvPr/>
        </p:nvSpPr>
        <p:spPr>
          <a:xfrm>
            <a:off x="5219948" y="3193380"/>
            <a:ext cx="5117602" cy="3868903"/>
          </a:xfrm>
          <a:custGeom>
            <a:avLst/>
            <a:gdLst/>
            <a:ahLst/>
            <a:cxnLst/>
            <a:rect l="l" t="t" r="r" b="b"/>
            <a:pathLst>
              <a:path w="5117602" h="3868903">
                <a:moveTo>
                  <a:pt x="0" y="0"/>
                </a:moveTo>
                <a:lnTo>
                  <a:pt x="5117601" y="0"/>
                </a:lnTo>
                <a:lnTo>
                  <a:pt x="5117601" y="3868903"/>
                </a:lnTo>
                <a:lnTo>
                  <a:pt x="0" y="3868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1290" y="356311"/>
            <a:ext cx="2724731" cy="43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spc="-5">
                <a:solidFill>
                  <a:srgbClr val="05192D"/>
                </a:solidFill>
                <a:latin typeface="Open Sans"/>
                <a:ea typeface="Open Sans"/>
                <a:cs typeface="Open Sans"/>
                <a:sym typeface="Open Sans"/>
              </a:rPr>
              <a:t>Reordering using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0971" y="356311"/>
            <a:ext cx="1213037" cy="43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spc="-5">
                <a:solidFill>
                  <a:srgbClr val="05192D"/>
                </a:solidFill>
                <a:latin typeface="Open Sans"/>
                <a:ea typeface="Open Sans"/>
                <a:cs typeface="Open Sans"/>
                <a:sym typeface="Open Sans"/>
              </a:rPr>
              <a:t> output: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44234" y="390963"/>
            <a:ext cx="1227725" cy="38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match()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5053" y="1306868"/>
            <a:ext cx="10525573" cy="143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idx &lt;- match(colnames(wt_rawcounts), rownames(wt_metadata))</a:t>
            </a:r>
            <a:r>
              <a:rPr lang="en-US" sz="2256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reordered_wt_metadata &lt;- wt_metadata[idx, ]</a:t>
            </a:r>
            <a:r>
              <a:rPr lang="en-US" sz="2256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View(reordered_wt_metadata)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391033"/>
              <a:ext cx="14574519" cy="675386"/>
            </a:xfrm>
            <a:custGeom>
              <a:avLst/>
              <a:gdLst/>
              <a:ahLst/>
              <a:cxnLst/>
              <a:rect l="l" t="t" r="r" b="b"/>
              <a:pathLst>
                <a:path w="14574519" h="675386">
                  <a:moveTo>
                    <a:pt x="76327" y="0"/>
                  </a:moveTo>
                  <a:lnTo>
                    <a:pt x="65786" y="1524"/>
                  </a:lnTo>
                  <a:cubicBezTo>
                    <a:pt x="60452" y="2540"/>
                    <a:pt x="55372" y="4064"/>
                    <a:pt x="45466" y="8255"/>
                  </a:cubicBezTo>
                  <a:lnTo>
                    <a:pt x="36322" y="13716"/>
                  </a:lnTo>
                  <a:cubicBezTo>
                    <a:pt x="31877" y="16764"/>
                    <a:pt x="27686" y="20066"/>
                    <a:pt x="20066" y="27686"/>
                  </a:cubicBezTo>
                  <a:lnTo>
                    <a:pt x="13716" y="36322"/>
                  </a:lnTo>
                  <a:cubicBezTo>
                    <a:pt x="10668" y="40767"/>
                    <a:pt x="8255" y="45466"/>
                    <a:pt x="4064" y="55499"/>
                  </a:cubicBezTo>
                  <a:lnTo>
                    <a:pt x="1524" y="65913"/>
                  </a:lnTo>
                  <a:cubicBezTo>
                    <a:pt x="508" y="71120"/>
                    <a:pt x="0" y="76454"/>
                    <a:pt x="0" y="81788"/>
                  </a:cubicBezTo>
                  <a:lnTo>
                    <a:pt x="0" y="81788"/>
                  </a:lnTo>
                  <a:lnTo>
                    <a:pt x="0" y="599059"/>
                  </a:lnTo>
                  <a:lnTo>
                    <a:pt x="1524" y="609600"/>
                  </a:lnTo>
                  <a:cubicBezTo>
                    <a:pt x="2540" y="614934"/>
                    <a:pt x="4064" y="620014"/>
                    <a:pt x="8255" y="629920"/>
                  </a:cubicBezTo>
                  <a:lnTo>
                    <a:pt x="13716" y="639064"/>
                  </a:lnTo>
                  <a:cubicBezTo>
                    <a:pt x="16764" y="643509"/>
                    <a:pt x="20066" y="647700"/>
                    <a:pt x="27686" y="655320"/>
                  </a:cubicBezTo>
                  <a:lnTo>
                    <a:pt x="36322" y="661670"/>
                  </a:lnTo>
                  <a:cubicBezTo>
                    <a:pt x="40767" y="664718"/>
                    <a:pt x="45466" y="667131"/>
                    <a:pt x="55499" y="671322"/>
                  </a:cubicBezTo>
                  <a:lnTo>
                    <a:pt x="65913" y="673862"/>
                  </a:lnTo>
                  <a:cubicBezTo>
                    <a:pt x="71247" y="674878"/>
                    <a:pt x="76454" y="675386"/>
                    <a:pt x="81915" y="675386"/>
                  </a:cubicBezTo>
                  <a:lnTo>
                    <a:pt x="14498193" y="675386"/>
                  </a:lnTo>
                  <a:lnTo>
                    <a:pt x="14508734" y="673862"/>
                  </a:lnTo>
                  <a:cubicBezTo>
                    <a:pt x="14514068" y="672846"/>
                    <a:pt x="14519147" y="671322"/>
                    <a:pt x="14529054" y="667131"/>
                  </a:cubicBezTo>
                  <a:lnTo>
                    <a:pt x="14538197" y="661670"/>
                  </a:lnTo>
                  <a:cubicBezTo>
                    <a:pt x="14542642" y="658622"/>
                    <a:pt x="14546834" y="655320"/>
                    <a:pt x="14554454" y="647700"/>
                  </a:cubicBezTo>
                  <a:lnTo>
                    <a:pt x="14560804" y="639064"/>
                  </a:lnTo>
                  <a:cubicBezTo>
                    <a:pt x="14563852" y="634619"/>
                    <a:pt x="14566265" y="629920"/>
                    <a:pt x="14570456" y="619887"/>
                  </a:cubicBezTo>
                  <a:lnTo>
                    <a:pt x="14572995" y="609473"/>
                  </a:lnTo>
                  <a:cubicBezTo>
                    <a:pt x="14574011" y="604139"/>
                    <a:pt x="14574519" y="598932"/>
                    <a:pt x="14574519" y="593471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554990" y="1312164"/>
              <a:ext cx="14574519" cy="675386"/>
            </a:xfrm>
            <a:custGeom>
              <a:avLst/>
              <a:gdLst/>
              <a:ahLst/>
              <a:cxnLst/>
              <a:rect l="l" t="t" r="r" b="b"/>
              <a:pathLst>
                <a:path w="14574519" h="675386">
                  <a:moveTo>
                    <a:pt x="76327" y="0"/>
                  </a:moveTo>
                  <a:lnTo>
                    <a:pt x="65786" y="1524"/>
                  </a:lnTo>
                  <a:cubicBezTo>
                    <a:pt x="60452" y="2540"/>
                    <a:pt x="55372" y="4064"/>
                    <a:pt x="45466" y="8255"/>
                  </a:cubicBezTo>
                  <a:lnTo>
                    <a:pt x="36322" y="13716"/>
                  </a:lnTo>
                  <a:cubicBezTo>
                    <a:pt x="31877" y="16764"/>
                    <a:pt x="27686" y="20066"/>
                    <a:pt x="20066" y="27686"/>
                  </a:cubicBezTo>
                  <a:lnTo>
                    <a:pt x="13716" y="36322"/>
                  </a:lnTo>
                  <a:cubicBezTo>
                    <a:pt x="10668" y="40767"/>
                    <a:pt x="8255" y="45466"/>
                    <a:pt x="4064" y="55499"/>
                  </a:cubicBezTo>
                  <a:lnTo>
                    <a:pt x="1524" y="65913"/>
                  </a:lnTo>
                  <a:cubicBezTo>
                    <a:pt x="508" y="71120"/>
                    <a:pt x="0" y="76454"/>
                    <a:pt x="0" y="81788"/>
                  </a:cubicBezTo>
                  <a:lnTo>
                    <a:pt x="0" y="81788"/>
                  </a:lnTo>
                  <a:lnTo>
                    <a:pt x="0" y="599059"/>
                  </a:lnTo>
                  <a:lnTo>
                    <a:pt x="1524" y="609600"/>
                  </a:lnTo>
                  <a:cubicBezTo>
                    <a:pt x="2540" y="614934"/>
                    <a:pt x="4064" y="620014"/>
                    <a:pt x="8255" y="629920"/>
                  </a:cubicBezTo>
                  <a:lnTo>
                    <a:pt x="13716" y="639064"/>
                  </a:lnTo>
                  <a:cubicBezTo>
                    <a:pt x="16764" y="643509"/>
                    <a:pt x="20066" y="647700"/>
                    <a:pt x="27686" y="655320"/>
                  </a:cubicBezTo>
                  <a:lnTo>
                    <a:pt x="36322" y="661670"/>
                  </a:lnTo>
                  <a:cubicBezTo>
                    <a:pt x="40767" y="664718"/>
                    <a:pt x="45466" y="667131"/>
                    <a:pt x="55499" y="671322"/>
                  </a:cubicBezTo>
                  <a:lnTo>
                    <a:pt x="65913" y="673862"/>
                  </a:lnTo>
                  <a:cubicBezTo>
                    <a:pt x="71247" y="674878"/>
                    <a:pt x="76454" y="675386"/>
                    <a:pt x="81915" y="675386"/>
                  </a:cubicBezTo>
                  <a:lnTo>
                    <a:pt x="14498193" y="675386"/>
                  </a:lnTo>
                  <a:lnTo>
                    <a:pt x="14508734" y="673862"/>
                  </a:lnTo>
                  <a:cubicBezTo>
                    <a:pt x="14514068" y="672846"/>
                    <a:pt x="14519147" y="671322"/>
                    <a:pt x="14529054" y="667131"/>
                  </a:cubicBezTo>
                  <a:lnTo>
                    <a:pt x="14538197" y="661670"/>
                  </a:lnTo>
                  <a:cubicBezTo>
                    <a:pt x="14542642" y="658622"/>
                    <a:pt x="14546834" y="655320"/>
                    <a:pt x="14554454" y="647700"/>
                  </a:cubicBezTo>
                  <a:lnTo>
                    <a:pt x="14560804" y="639064"/>
                  </a:lnTo>
                  <a:cubicBezTo>
                    <a:pt x="14563852" y="634619"/>
                    <a:pt x="14566265" y="629920"/>
                    <a:pt x="14570456" y="619887"/>
                  </a:cubicBezTo>
                  <a:lnTo>
                    <a:pt x="14572995" y="609473"/>
                  </a:lnTo>
                  <a:cubicBezTo>
                    <a:pt x="14574011" y="604139"/>
                    <a:pt x="14574519" y="598932"/>
                    <a:pt x="14574519" y="593471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05192D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Freeform 9"/>
          <p:cNvSpPr/>
          <p:nvPr/>
        </p:nvSpPr>
        <p:spPr>
          <a:xfrm>
            <a:off x="6611941" y="2169862"/>
            <a:ext cx="2333625" cy="1760458"/>
          </a:xfrm>
          <a:custGeom>
            <a:avLst/>
            <a:gdLst/>
            <a:ahLst/>
            <a:cxnLst/>
            <a:rect l="l" t="t" r="r" b="b"/>
            <a:pathLst>
              <a:path w="2333625" h="1760458">
                <a:moveTo>
                  <a:pt x="0" y="0"/>
                </a:moveTo>
                <a:lnTo>
                  <a:pt x="2333625" y="0"/>
                </a:lnTo>
                <a:lnTo>
                  <a:pt x="2333625" y="1760458"/>
                </a:lnTo>
                <a:lnTo>
                  <a:pt x="0" y="1760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3193380" y="4769606"/>
            <a:ext cx="9170737" cy="2906792"/>
          </a:xfrm>
          <a:custGeom>
            <a:avLst/>
            <a:gdLst/>
            <a:ahLst/>
            <a:cxnLst/>
            <a:rect l="l" t="t" r="r" b="b"/>
            <a:pathLst>
              <a:path w="9170737" h="2906792">
                <a:moveTo>
                  <a:pt x="0" y="0"/>
                </a:moveTo>
                <a:lnTo>
                  <a:pt x="9170737" y="0"/>
                </a:lnTo>
                <a:lnTo>
                  <a:pt x="9170737" y="2906792"/>
                </a:lnTo>
                <a:lnTo>
                  <a:pt x="0" y="2906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2106" y="1422835"/>
            <a:ext cx="700802" cy="31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7"/>
              </a:lnSpc>
            </a:pPr>
            <a:r>
              <a:rPr lang="en-US" sz="1805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TRUE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2106" y="501663"/>
            <a:ext cx="8827618" cy="31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7"/>
              </a:lnSpc>
            </a:pPr>
            <a:r>
              <a:rPr lang="en-US" sz="1805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all</a:t>
            </a:r>
            <a:r>
              <a:rPr lang="en-US" sz="1805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(rownames(reordered_wt_metadata) == colnames(wt_rawcounts))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890"/>
            <a:chOff x="0" y="0"/>
            <a:chExt cx="15684500" cy="8876894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1230376"/>
              <a:ext cx="14574773" cy="2292477"/>
            </a:xfrm>
            <a:custGeom>
              <a:avLst/>
              <a:gdLst/>
              <a:ahLst/>
              <a:cxnLst/>
              <a:rect l="l" t="t" r="r" b="b"/>
              <a:pathLst>
                <a:path w="14574773" h="2292477">
                  <a:moveTo>
                    <a:pt x="76327" y="0"/>
                  </a:moveTo>
                  <a:lnTo>
                    <a:pt x="65786" y="1524"/>
                  </a:lnTo>
                  <a:cubicBezTo>
                    <a:pt x="60452" y="2540"/>
                    <a:pt x="55372" y="4064"/>
                    <a:pt x="45466" y="8255"/>
                  </a:cubicBezTo>
                  <a:lnTo>
                    <a:pt x="36322" y="13716"/>
                  </a:lnTo>
                  <a:cubicBezTo>
                    <a:pt x="31877" y="16764"/>
                    <a:pt x="27686" y="20066"/>
                    <a:pt x="20066" y="27686"/>
                  </a:cubicBezTo>
                  <a:lnTo>
                    <a:pt x="13716" y="36322"/>
                  </a:lnTo>
                  <a:cubicBezTo>
                    <a:pt x="10668" y="40767"/>
                    <a:pt x="8255" y="45466"/>
                    <a:pt x="4064" y="55499"/>
                  </a:cubicBezTo>
                  <a:lnTo>
                    <a:pt x="1524" y="65913"/>
                  </a:lnTo>
                  <a:cubicBezTo>
                    <a:pt x="508" y="71120"/>
                    <a:pt x="0" y="76454"/>
                    <a:pt x="0" y="81788"/>
                  </a:cubicBezTo>
                  <a:lnTo>
                    <a:pt x="0" y="81788"/>
                  </a:lnTo>
                  <a:lnTo>
                    <a:pt x="0" y="2216150"/>
                  </a:lnTo>
                  <a:lnTo>
                    <a:pt x="1524" y="2226691"/>
                  </a:lnTo>
                  <a:cubicBezTo>
                    <a:pt x="2540" y="2232025"/>
                    <a:pt x="4064" y="2237105"/>
                    <a:pt x="8255" y="2247011"/>
                  </a:cubicBezTo>
                  <a:lnTo>
                    <a:pt x="13716" y="2256155"/>
                  </a:lnTo>
                  <a:cubicBezTo>
                    <a:pt x="16764" y="2260600"/>
                    <a:pt x="20066" y="2264791"/>
                    <a:pt x="27686" y="2272411"/>
                  </a:cubicBezTo>
                  <a:lnTo>
                    <a:pt x="36322" y="2278761"/>
                  </a:lnTo>
                  <a:cubicBezTo>
                    <a:pt x="40767" y="2281809"/>
                    <a:pt x="45466" y="2284222"/>
                    <a:pt x="55499" y="2288413"/>
                  </a:cubicBezTo>
                  <a:lnTo>
                    <a:pt x="65913" y="2290953"/>
                  </a:lnTo>
                  <a:cubicBezTo>
                    <a:pt x="71247" y="2291969"/>
                    <a:pt x="76454" y="2292477"/>
                    <a:pt x="81915" y="2292477"/>
                  </a:cubicBezTo>
                  <a:lnTo>
                    <a:pt x="14498448" y="2292477"/>
                  </a:lnTo>
                  <a:lnTo>
                    <a:pt x="14508988" y="2290953"/>
                  </a:lnTo>
                  <a:cubicBezTo>
                    <a:pt x="14514323" y="2289937"/>
                    <a:pt x="14519402" y="2288413"/>
                    <a:pt x="14529308" y="2284222"/>
                  </a:cubicBezTo>
                  <a:lnTo>
                    <a:pt x="14538452" y="2278761"/>
                  </a:lnTo>
                  <a:cubicBezTo>
                    <a:pt x="14542896" y="2275713"/>
                    <a:pt x="14547088" y="2272411"/>
                    <a:pt x="14554708" y="2264791"/>
                  </a:cubicBezTo>
                  <a:lnTo>
                    <a:pt x="14561058" y="2256155"/>
                  </a:lnTo>
                  <a:cubicBezTo>
                    <a:pt x="14564106" y="2251710"/>
                    <a:pt x="14566520" y="2247011"/>
                    <a:pt x="14570710" y="2236978"/>
                  </a:cubicBezTo>
                  <a:lnTo>
                    <a:pt x="14573249" y="2226564"/>
                  </a:lnTo>
                  <a:cubicBezTo>
                    <a:pt x="14574265" y="2221230"/>
                    <a:pt x="14574773" y="2216023"/>
                    <a:pt x="14574773" y="2210562"/>
                  </a:cubicBezTo>
                  <a:lnTo>
                    <a:pt x="14574773" y="76327"/>
                  </a:lnTo>
                  <a:lnTo>
                    <a:pt x="14573249" y="65786"/>
                  </a:lnTo>
                  <a:cubicBezTo>
                    <a:pt x="14572234" y="60452"/>
                    <a:pt x="14570710" y="55372"/>
                    <a:pt x="14566518" y="45466"/>
                  </a:cubicBezTo>
                  <a:lnTo>
                    <a:pt x="14561056" y="36322"/>
                  </a:lnTo>
                  <a:cubicBezTo>
                    <a:pt x="14558008" y="31877"/>
                    <a:pt x="14554706" y="27686"/>
                    <a:pt x="14547087" y="20066"/>
                  </a:cubicBezTo>
                  <a:lnTo>
                    <a:pt x="14538450" y="13716"/>
                  </a:lnTo>
                  <a:cubicBezTo>
                    <a:pt x="14534005" y="10668"/>
                    <a:pt x="14529306" y="8255"/>
                    <a:pt x="14519273" y="4064"/>
                  </a:cubicBezTo>
                  <a:lnTo>
                    <a:pt x="14508860" y="1524"/>
                  </a:lnTo>
                  <a:cubicBezTo>
                    <a:pt x="14503525" y="508"/>
                    <a:pt x="14498319" y="0"/>
                    <a:pt x="14492857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3398082" y="3705139"/>
            <a:ext cx="8761324" cy="3336674"/>
          </a:xfrm>
          <a:custGeom>
            <a:avLst/>
            <a:gdLst/>
            <a:ahLst/>
            <a:cxnLst/>
            <a:rect l="l" t="t" r="r" b="b"/>
            <a:pathLst>
              <a:path w="8761324" h="3336674">
                <a:moveTo>
                  <a:pt x="0" y="0"/>
                </a:moveTo>
                <a:lnTo>
                  <a:pt x="8761323" y="0"/>
                </a:lnTo>
                <a:lnTo>
                  <a:pt x="8761323" y="3336674"/>
                </a:lnTo>
                <a:lnTo>
                  <a:pt x="0" y="3336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90" y="247355"/>
            <a:ext cx="82717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Creating the DESeq2 object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053" y="1327337"/>
            <a:ext cx="10346465" cy="94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Create DESeq object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dds_wt &lt;- DESeqDataSetFromMatrix(countData = wt_rawcounts,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13565" y="2309908"/>
            <a:ext cx="5787190" cy="94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colData = reordered_wt_metadata, design = ~ condition)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5684494" cy="8876890"/>
          </a:xfrm>
          <a:custGeom>
            <a:avLst/>
            <a:gdLst/>
            <a:ahLst/>
            <a:cxnLst/>
            <a:rect l="l" t="t" r="r" b="b"/>
            <a:pathLst>
              <a:path w="15684494" h="8876890">
                <a:moveTo>
                  <a:pt x="0" y="0"/>
                </a:moveTo>
                <a:lnTo>
                  <a:pt x="15684493" y="0"/>
                </a:lnTo>
                <a:lnTo>
                  <a:pt x="15684493" y="8876890"/>
                </a:lnTo>
                <a:lnTo>
                  <a:pt x="0" y="887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5181600" y="3634125"/>
            <a:ext cx="6089052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Let's practice!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26366" y="4216022"/>
            <a:ext cx="85649" cy="60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1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864" y="4427210"/>
            <a:ext cx="6544923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BIOCONDUCTOR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5684494" cy="8876890"/>
          </a:xfrm>
          <a:custGeom>
            <a:avLst/>
            <a:gdLst/>
            <a:ahLst/>
            <a:cxnLst/>
            <a:rect l="l" t="t" r="r" b="b"/>
            <a:pathLst>
              <a:path w="15684494" h="8876890">
                <a:moveTo>
                  <a:pt x="0" y="0"/>
                </a:moveTo>
                <a:lnTo>
                  <a:pt x="15684493" y="0"/>
                </a:lnTo>
                <a:lnTo>
                  <a:pt x="15684493" y="8876890"/>
                </a:lnTo>
                <a:lnTo>
                  <a:pt x="0" y="8876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978296" y="3085252"/>
            <a:ext cx="8670903" cy="1041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Count normalization</a:t>
            </a:r>
          </a:p>
          <a:p>
            <a:pPr algn="ctr">
              <a:lnSpc>
                <a:spcPts val="5641"/>
              </a:lnSpc>
            </a:pPr>
            <a:r>
              <a:rPr lang="en-US" sz="2256" b="1" spc="313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4031" y="6264135"/>
            <a:ext cx="97888" cy="43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78" b="1" spc="-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527" y="6733461"/>
            <a:ext cx="5177790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6" spc="-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Senior Genomic Scientist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7527" y="6233350"/>
            <a:ext cx="2644273" cy="431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b="1" spc="-5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 Umar Ahmad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9847" y="-29358"/>
            <a:ext cx="15684494" cy="8464841"/>
            <a:chOff x="0" y="0"/>
            <a:chExt cx="15684500" cy="8876894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4135022" y="327517"/>
            <a:ext cx="7287463" cy="7000875"/>
          </a:xfrm>
          <a:custGeom>
            <a:avLst/>
            <a:gdLst/>
            <a:ahLst/>
            <a:cxnLst/>
            <a:rect l="l" t="t" r="r" b="b"/>
            <a:pathLst>
              <a:path w="7287463" h="7000875">
                <a:moveTo>
                  <a:pt x="0" y="0"/>
                </a:moveTo>
                <a:lnTo>
                  <a:pt x="7287463" y="0"/>
                </a:lnTo>
                <a:lnTo>
                  <a:pt x="7287463" y="7000875"/>
                </a:lnTo>
                <a:lnTo>
                  <a:pt x="0" y="7000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000421" y="8193767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4"/>
            <a:ext cx="15684494" cy="8651681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3398082" y="327527"/>
            <a:ext cx="8761324" cy="7369340"/>
          </a:xfrm>
          <a:custGeom>
            <a:avLst/>
            <a:gdLst/>
            <a:ahLst/>
            <a:cxnLst/>
            <a:rect l="l" t="t" r="r" b="b"/>
            <a:pathLst>
              <a:path w="8761324" h="7369340">
                <a:moveTo>
                  <a:pt x="0" y="0"/>
                </a:moveTo>
                <a:lnTo>
                  <a:pt x="8761323" y="0"/>
                </a:lnTo>
                <a:lnTo>
                  <a:pt x="8761323" y="7369340"/>
                </a:lnTo>
                <a:lnTo>
                  <a:pt x="0" y="7369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88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407403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2681621" y="1166812"/>
            <a:ext cx="10194255" cy="5383711"/>
          </a:xfrm>
          <a:custGeom>
            <a:avLst/>
            <a:gdLst/>
            <a:ahLst/>
            <a:cxnLst/>
            <a:rect l="l" t="t" r="r" b="b"/>
            <a:pathLst>
              <a:path w="10194255" h="5383711">
                <a:moveTo>
                  <a:pt x="0" y="0"/>
                </a:moveTo>
                <a:lnTo>
                  <a:pt x="10194255" y="0"/>
                </a:lnTo>
                <a:lnTo>
                  <a:pt x="10194255" y="5383711"/>
                </a:lnTo>
                <a:lnTo>
                  <a:pt x="0" y="5383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55"/>
            <a:ext cx="65191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Count normalization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743912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2681621" y="1166812"/>
            <a:ext cx="10194255" cy="5383711"/>
          </a:xfrm>
          <a:custGeom>
            <a:avLst/>
            <a:gdLst/>
            <a:ahLst/>
            <a:cxnLst/>
            <a:rect l="l" t="t" r="r" b="b"/>
            <a:pathLst>
              <a:path w="10194255" h="5383711">
                <a:moveTo>
                  <a:pt x="0" y="0"/>
                </a:moveTo>
                <a:lnTo>
                  <a:pt x="10194255" y="0"/>
                </a:lnTo>
                <a:lnTo>
                  <a:pt x="10194255" y="5383711"/>
                </a:lnTo>
                <a:lnTo>
                  <a:pt x="0" y="5383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55"/>
            <a:ext cx="86527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Library depth normalization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1944691" y="327527"/>
            <a:ext cx="11668125" cy="6161589"/>
          </a:xfrm>
          <a:custGeom>
            <a:avLst/>
            <a:gdLst/>
            <a:ahLst/>
            <a:cxnLst/>
            <a:rect l="l" t="t" r="r" b="b"/>
            <a:pathLst>
              <a:path w="11668125" h="6161589">
                <a:moveTo>
                  <a:pt x="0" y="0"/>
                </a:moveTo>
                <a:lnTo>
                  <a:pt x="11668125" y="0"/>
                </a:lnTo>
                <a:lnTo>
                  <a:pt x="11668125" y="6161589"/>
                </a:lnTo>
                <a:lnTo>
                  <a:pt x="0" y="6161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" y="-364"/>
            <a:ext cx="15556986" cy="8700224"/>
            <a:chOff x="63500" y="63500"/>
            <a:chExt cx="15556992" cy="8749919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120848"/>
              <a:ext cx="15556992" cy="65959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4933369" y="1166812"/>
            <a:ext cx="5690768" cy="5752176"/>
          </a:xfrm>
          <a:custGeom>
            <a:avLst/>
            <a:gdLst/>
            <a:ahLst/>
            <a:cxnLst/>
            <a:rect l="l" t="t" r="r" b="b"/>
            <a:pathLst>
              <a:path w="5690768" h="5752176">
                <a:moveTo>
                  <a:pt x="0" y="0"/>
                </a:moveTo>
                <a:lnTo>
                  <a:pt x="5690768" y="0"/>
                </a:lnTo>
                <a:lnTo>
                  <a:pt x="5690768" y="5752177"/>
                </a:lnTo>
                <a:lnTo>
                  <a:pt x="0" y="5752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55"/>
            <a:ext cx="81955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Library composition effect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475"/>
            <a:ext cx="15684494" cy="8407375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491290" y="1166841"/>
            <a:ext cx="14574917" cy="4032666"/>
          </a:xfrm>
          <a:custGeom>
            <a:avLst/>
            <a:gdLst/>
            <a:ahLst/>
            <a:cxnLst/>
            <a:rect l="l" t="t" r="r" b="b"/>
            <a:pathLst>
              <a:path w="14574917" h="4032666">
                <a:moveTo>
                  <a:pt x="0" y="0"/>
                </a:moveTo>
                <a:lnTo>
                  <a:pt x="14574917" y="0"/>
                </a:lnTo>
                <a:lnTo>
                  <a:pt x="14574917" y="4032666"/>
                </a:lnTo>
                <a:lnTo>
                  <a:pt x="0" y="4032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9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83"/>
            <a:ext cx="67477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DESeq2 normalization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9847" y="495300"/>
            <a:ext cx="15684494" cy="7608913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1230249"/>
              <a:ext cx="14574519" cy="1310005"/>
            </a:xfrm>
            <a:custGeom>
              <a:avLst/>
              <a:gdLst/>
              <a:ahLst/>
              <a:cxnLst/>
              <a:rect l="l" t="t" r="r" b="b"/>
              <a:pathLst>
                <a:path w="14574519" h="1310005">
                  <a:moveTo>
                    <a:pt x="76327" y="127"/>
                  </a:moveTo>
                  <a:lnTo>
                    <a:pt x="65786" y="1651"/>
                  </a:lnTo>
                  <a:cubicBezTo>
                    <a:pt x="60452" y="2667"/>
                    <a:pt x="55372" y="4191"/>
                    <a:pt x="45466" y="8382"/>
                  </a:cubicBezTo>
                  <a:lnTo>
                    <a:pt x="36322" y="13843"/>
                  </a:lnTo>
                  <a:cubicBezTo>
                    <a:pt x="31877" y="16891"/>
                    <a:pt x="27686" y="20193"/>
                    <a:pt x="20066" y="27813"/>
                  </a:cubicBezTo>
                  <a:lnTo>
                    <a:pt x="13716" y="36449"/>
                  </a:lnTo>
                  <a:cubicBezTo>
                    <a:pt x="10668" y="40894"/>
                    <a:pt x="8255" y="45593"/>
                    <a:pt x="4064" y="55626"/>
                  </a:cubicBezTo>
                  <a:lnTo>
                    <a:pt x="1524" y="66040"/>
                  </a:lnTo>
                  <a:cubicBezTo>
                    <a:pt x="508" y="71247"/>
                    <a:pt x="0" y="76581"/>
                    <a:pt x="0" y="81915"/>
                  </a:cubicBezTo>
                  <a:lnTo>
                    <a:pt x="0" y="81915"/>
                  </a:lnTo>
                  <a:lnTo>
                    <a:pt x="0" y="1233678"/>
                  </a:lnTo>
                  <a:lnTo>
                    <a:pt x="1524" y="1244219"/>
                  </a:lnTo>
                  <a:cubicBezTo>
                    <a:pt x="2540" y="1249553"/>
                    <a:pt x="4064" y="1254633"/>
                    <a:pt x="8255" y="1264539"/>
                  </a:cubicBezTo>
                  <a:lnTo>
                    <a:pt x="13716" y="1273683"/>
                  </a:lnTo>
                  <a:cubicBezTo>
                    <a:pt x="16764" y="1278128"/>
                    <a:pt x="20066" y="1282319"/>
                    <a:pt x="27686" y="1289939"/>
                  </a:cubicBezTo>
                  <a:lnTo>
                    <a:pt x="36322" y="1296289"/>
                  </a:lnTo>
                  <a:cubicBezTo>
                    <a:pt x="40767" y="1299337"/>
                    <a:pt x="45466" y="1301750"/>
                    <a:pt x="55499" y="1305941"/>
                  </a:cubicBezTo>
                  <a:lnTo>
                    <a:pt x="65913" y="1308481"/>
                  </a:lnTo>
                  <a:cubicBezTo>
                    <a:pt x="71247" y="1309497"/>
                    <a:pt x="76454" y="1310005"/>
                    <a:pt x="81915" y="1310005"/>
                  </a:cubicBezTo>
                  <a:lnTo>
                    <a:pt x="14498193" y="1310005"/>
                  </a:lnTo>
                  <a:lnTo>
                    <a:pt x="14508734" y="1308481"/>
                  </a:lnTo>
                  <a:cubicBezTo>
                    <a:pt x="14514068" y="1307465"/>
                    <a:pt x="14519147" y="1305941"/>
                    <a:pt x="14529054" y="1301750"/>
                  </a:cubicBezTo>
                  <a:lnTo>
                    <a:pt x="14538197" y="1296289"/>
                  </a:lnTo>
                  <a:cubicBezTo>
                    <a:pt x="14542642" y="1293241"/>
                    <a:pt x="14546834" y="1289939"/>
                    <a:pt x="14554454" y="1282319"/>
                  </a:cubicBezTo>
                  <a:lnTo>
                    <a:pt x="14560804" y="1273683"/>
                  </a:lnTo>
                  <a:cubicBezTo>
                    <a:pt x="14563852" y="1269238"/>
                    <a:pt x="14566265" y="1264539"/>
                    <a:pt x="14570456" y="1254506"/>
                  </a:cubicBezTo>
                  <a:lnTo>
                    <a:pt x="14572995" y="1244092"/>
                  </a:lnTo>
                  <a:cubicBezTo>
                    <a:pt x="14574011" y="1238758"/>
                    <a:pt x="14574519" y="1233551"/>
                    <a:pt x="14574519" y="1228090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491290" y="2722559"/>
            <a:ext cx="14574917" cy="716461"/>
          </a:xfrm>
          <a:custGeom>
            <a:avLst/>
            <a:gdLst/>
            <a:ahLst/>
            <a:cxnLst/>
            <a:rect l="l" t="t" r="r" b="b"/>
            <a:pathLst>
              <a:path w="14574917" h="716461">
                <a:moveTo>
                  <a:pt x="0" y="0"/>
                </a:moveTo>
                <a:lnTo>
                  <a:pt x="14574917" y="0"/>
                </a:lnTo>
                <a:lnTo>
                  <a:pt x="14574917" y="716461"/>
                </a:lnTo>
                <a:lnTo>
                  <a:pt x="0" y="716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89" y="247355"/>
            <a:ext cx="9509131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Normalized counts: calculation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053" y="1327337"/>
            <a:ext cx="6665747" cy="94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dds_wt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&lt;- </a:t>
            </a: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estimateSizeFactors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dds_wt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r>
              <a:rPr lang="en-US" sz="2256" dirty="0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sizeFactors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dds_wt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9847" y="-56950"/>
            <a:ext cx="15684494" cy="8250726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1230249"/>
              <a:ext cx="14574519" cy="1310005"/>
            </a:xfrm>
            <a:custGeom>
              <a:avLst/>
              <a:gdLst/>
              <a:ahLst/>
              <a:cxnLst/>
              <a:rect l="l" t="t" r="r" b="b"/>
              <a:pathLst>
                <a:path w="14574519" h="1310005">
                  <a:moveTo>
                    <a:pt x="76327" y="127"/>
                  </a:moveTo>
                  <a:lnTo>
                    <a:pt x="65786" y="1651"/>
                  </a:lnTo>
                  <a:cubicBezTo>
                    <a:pt x="60452" y="2667"/>
                    <a:pt x="55372" y="4191"/>
                    <a:pt x="45466" y="8382"/>
                  </a:cubicBezTo>
                  <a:lnTo>
                    <a:pt x="36322" y="13843"/>
                  </a:lnTo>
                  <a:cubicBezTo>
                    <a:pt x="31877" y="16891"/>
                    <a:pt x="27686" y="20193"/>
                    <a:pt x="20066" y="27813"/>
                  </a:cubicBezTo>
                  <a:lnTo>
                    <a:pt x="13716" y="36449"/>
                  </a:lnTo>
                  <a:cubicBezTo>
                    <a:pt x="10668" y="40894"/>
                    <a:pt x="8255" y="45593"/>
                    <a:pt x="4064" y="55626"/>
                  </a:cubicBezTo>
                  <a:lnTo>
                    <a:pt x="1524" y="66040"/>
                  </a:lnTo>
                  <a:cubicBezTo>
                    <a:pt x="508" y="71247"/>
                    <a:pt x="0" y="76581"/>
                    <a:pt x="0" y="81915"/>
                  </a:cubicBezTo>
                  <a:lnTo>
                    <a:pt x="0" y="81915"/>
                  </a:lnTo>
                  <a:lnTo>
                    <a:pt x="0" y="1233678"/>
                  </a:lnTo>
                  <a:lnTo>
                    <a:pt x="1524" y="1244219"/>
                  </a:lnTo>
                  <a:cubicBezTo>
                    <a:pt x="2540" y="1249553"/>
                    <a:pt x="4064" y="1254633"/>
                    <a:pt x="8255" y="1264539"/>
                  </a:cubicBezTo>
                  <a:lnTo>
                    <a:pt x="13716" y="1273683"/>
                  </a:lnTo>
                  <a:cubicBezTo>
                    <a:pt x="16764" y="1278128"/>
                    <a:pt x="20066" y="1282319"/>
                    <a:pt x="27686" y="1289939"/>
                  </a:cubicBezTo>
                  <a:lnTo>
                    <a:pt x="36322" y="1296289"/>
                  </a:lnTo>
                  <a:cubicBezTo>
                    <a:pt x="40767" y="1299337"/>
                    <a:pt x="45466" y="1301750"/>
                    <a:pt x="55499" y="1305941"/>
                  </a:cubicBezTo>
                  <a:lnTo>
                    <a:pt x="65913" y="1308481"/>
                  </a:lnTo>
                  <a:cubicBezTo>
                    <a:pt x="71247" y="1309497"/>
                    <a:pt x="76454" y="1310005"/>
                    <a:pt x="81915" y="1310005"/>
                  </a:cubicBezTo>
                  <a:lnTo>
                    <a:pt x="14498193" y="1310005"/>
                  </a:lnTo>
                  <a:lnTo>
                    <a:pt x="14508734" y="1308481"/>
                  </a:lnTo>
                  <a:cubicBezTo>
                    <a:pt x="14514068" y="1307465"/>
                    <a:pt x="14519147" y="1305941"/>
                    <a:pt x="14529054" y="1301750"/>
                  </a:cubicBezTo>
                  <a:lnTo>
                    <a:pt x="14538197" y="1296289"/>
                  </a:lnTo>
                  <a:cubicBezTo>
                    <a:pt x="14542642" y="1293241"/>
                    <a:pt x="14546834" y="1289939"/>
                    <a:pt x="14554454" y="1282319"/>
                  </a:cubicBezTo>
                  <a:lnTo>
                    <a:pt x="14560804" y="1273683"/>
                  </a:lnTo>
                  <a:cubicBezTo>
                    <a:pt x="14563852" y="1269238"/>
                    <a:pt x="14566265" y="1264539"/>
                    <a:pt x="14570456" y="1254506"/>
                  </a:cubicBezTo>
                  <a:lnTo>
                    <a:pt x="14572995" y="1244092"/>
                  </a:lnTo>
                  <a:cubicBezTo>
                    <a:pt x="14574011" y="1238758"/>
                    <a:pt x="14574519" y="1233551"/>
                    <a:pt x="14574519" y="1228090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1576216" y="2722559"/>
            <a:ext cx="12405055" cy="4339723"/>
          </a:xfrm>
          <a:custGeom>
            <a:avLst/>
            <a:gdLst/>
            <a:ahLst/>
            <a:cxnLst/>
            <a:rect l="l" t="t" r="r" b="b"/>
            <a:pathLst>
              <a:path w="12405055" h="4339723">
                <a:moveTo>
                  <a:pt x="0" y="0"/>
                </a:moveTo>
                <a:lnTo>
                  <a:pt x="12405055" y="0"/>
                </a:lnTo>
                <a:lnTo>
                  <a:pt x="12405055" y="4339724"/>
                </a:lnTo>
                <a:lnTo>
                  <a:pt x="0" y="4339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90" y="247355"/>
            <a:ext cx="9509131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Normalized counts: extraction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053" y="1327337"/>
            <a:ext cx="9823485" cy="94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normalized_wt_counts &lt;- counts(dds_wt, normalized=</a:t>
            </a:r>
            <a:r>
              <a:rPr lang="en-US" sz="2256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TRUE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r>
              <a:rPr lang="en-US" sz="2256">
                <a:solidFill>
                  <a:srgbClr val="0000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View(normalized_wt_counts)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5684494" cy="8876900"/>
          </a:xfrm>
          <a:custGeom>
            <a:avLst/>
            <a:gdLst/>
            <a:ahLst/>
            <a:cxnLst/>
            <a:rect l="l" t="t" r="r" b="b"/>
            <a:pathLst>
              <a:path w="15684494" h="8876900">
                <a:moveTo>
                  <a:pt x="0" y="0"/>
                </a:moveTo>
                <a:lnTo>
                  <a:pt x="15684493" y="0"/>
                </a:lnTo>
                <a:lnTo>
                  <a:pt x="15684493" y="8876900"/>
                </a:lnTo>
                <a:lnTo>
                  <a:pt x="0" y="887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5206831" y="3822202"/>
            <a:ext cx="5887955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Let's practice!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26366" y="4216041"/>
            <a:ext cx="85649" cy="60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1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864" y="4427220"/>
            <a:ext cx="6544923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BIOCONDUCTOR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47" y="342900"/>
            <a:ext cx="15684494" cy="8610600"/>
          </a:xfrm>
          <a:custGeom>
            <a:avLst/>
            <a:gdLst/>
            <a:ahLst/>
            <a:cxnLst/>
            <a:rect l="l" t="t" r="r" b="b"/>
            <a:pathLst>
              <a:path w="15684494" h="8876900">
                <a:moveTo>
                  <a:pt x="0" y="0"/>
                </a:moveTo>
                <a:lnTo>
                  <a:pt x="15684493" y="0"/>
                </a:lnTo>
                <a:lnTo>
                  <a:pt x="15684493" y="8876900"/>
                </a:lnTo>
                <a:lnTo>
                  <a:pt x="0" y="887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4130130" y="1714500"/>
            <a:ext cx="7284539" cy="223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9"/>
              </a:lnSpc>
            </a:pP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Unsupervised clustering analyses</a:t>
            </a:r>
          </a:p>
          <a:p>
            <a:pPr algn="ctr">
              <a:lnSpc>
                <a:spcPts val="5641"/>
              </a:lnSpc>
            </a:pPr>
            <a:r>
              <a:rPr lang="en-US" sz="2256" b="1" spc="313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4031" y="6264145"/>
            <a:ext cx="97888" cy="43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78" b="1" spc="-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4135022" y="327527"/>
            <a:ext cx="7287463" cy="7000875"/>
          </a:xfrm>
          <a:custGeom>
            <a:avLst/>
            <a:gdLst/>
            <a:ahLst/>
            <a:cxnLst/>
            <a:rect l="l" t="t" r="r" b="b"/>
            <a:pathLst>
              <a:path w="7287463" h="7000875">
                <a:moveTo>
                  <a:pt x="0" y="0"/>
                </a:moveTo>
                <a:lnTo>
                  <a:pt x="7287463" y="0"/>
                </a:lnTo>
                <a:lnTo>
                  <a:pt x="7287463" y="7000875"/>
                </a:lnTo>
                <a:lnTo>
                  <a:pt x="0" y="700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1230249"/>
              <a:ext cx="14574519" cy="818642"/>
            </a:xfrm>
            <a:custGeom>
              <a:avLst/>
              <a:gdLst/>
              <a:ahLst/>
              <a:cxnLst/>
              <a:rect l="l" t="t" r="r" b="b"/>
              <a:pathLst>
                <a:path w="14574519" h="818642">
                  <a:moveTo>
                    <a:pt x="76327" y="0"/>
                  </a:moveTo>
                  <a:lnTo>
                    <a:pt x="65786" y="1524"/>
                  </a:lnTo>
                  <a:cubicBezTo>
                    <a:pt x="60452" y="2540"/>
                    <a:pt x="55372" y="4064"/>
                    <a:pt x="45466" y="8255"/>
                  </a:cubicBezTo>
                  <a:lnTo>
                    <a:pt x="36322" y="13716"/>
                  </a:lnTo>
                  <a:cubicBezTo>
                    <a:pt x="31877" y="16764"/>
                    <a:pt x="27686" y="20066"/>
                    <a:pt x="20066" y="27686"/>
                  </a:cubicBezTo>
                  <a:lnTo>
                    <a:pt x="13716" y="36322"/>
                  </a:lnTo>
                  <a:cubicBezTo>
                    <a:pt x="10668" y="40767"/>
                    <a:pt x="8255" y="45466"/>
                    <a:pt x="4064" y="55499"/>
                  </a:cubicBezTo>
                  <a:lnTo>
                    <a:pt x="1524" y="65913"/>
                  </a:lnTo>
                  <a:cubicBezTo>
                    <a:pt x="508" y="71120"/>
                    <a:pt x="0" y="76454"/>
                    <a:pt x="0" y="81788"/>
                  </a:cubicBezTo>
                  <a:lnTo>
                    <a:pt x="0" y="81788"/>
                  </a:lnTo>
                  <a:lnTo>
                    <a:pt x="0" y="742315"/>
                  </a:lnTo>
                  <a:lnTo>
                    <a:pt x="1524" y="752856"/>
                  </a:lnTo>
                  <a:cubicBezTo>
                    <a:pt x="2540" y="758190"/>
                    <a:pt x="4064" y="763270"/>
                    <a:pt x="8255" y="773176"/>
                  </a:cubicBezTo>
                  <a:lnTo>
                    <a:pt x="13716" y="782320"/>
                  </a:lnTo>
                  <a:cubicBezTo>
                    <a:pt x="16764" y="786765"/>
                    <a:pt x="20066" y="790956"/>
                    <a:pt x="27686" y="798576"/>
                  </a:cubicBezTo>
                  <a:lnTo>
                    <a:pt x="36322" y="804926"/>
                  </a:lnTo>
                  <a:cubicBezTo>
                    <a:pt x="40767" y="807974"/>
                    <a:pt x="45466" y="810387"/>
                    <a:pt x="55499" y="814578"/>
                  </a:cubicBezTo>
                  <a:lnTo>
                    <a:pt x="65913" y="817118"/>
                  </a:lnTo>
                  <a:cubicBezTo>
                    <a:pt x="71247" y="818134"/>
                    <a:pt x="76454" y="818642"/>
                    <a:pt x="81915" y="818642"/>
                  </a:cubicBezTo>
                  <a:lnTo>
                    <a:pt x="14498193" y="818642"/>
                  </a:lnTo>
                  <a:lnTo>
                    <a:pt x="14508734" y="817118"/>
                  </a:lnTo>
                  <a:cubicBezTo>
                    <a:pt x="14514068" y="816102"/>
                    <a:pt x="14519147" y="814578"/>
                    <a:pt x="14529054" y="810387"/>
                  </a:cubicBezTo>
                  <a:lnTo>
                    <a:pt x="14538197" y="804926"/>
                  </a:lnTo>
                  <a:cubicBezTo>
                    <a:pt x="14542642" y="801878"/>
                    <a:pt x="14546834" y="798576"/>
                    <a:pt x="14554454" y="790956"/>
                  </a:cubicBezTo>
                  <a:lnTo>
                    <a:pt x="14560804" y="782320"/>
                  </a:lnTo>
                  <a:cubicBezTo>
                    <a:pt x="14563852" y="777875"/>
                    <a:pt x="14566265" y="773176"/>
                    <a:pt x="14570456" y="763143"/>
                  </a:cubicBezTo>
                  <a:lnTo>
                    <a:pt x="14572995" y="752729"/>
                  </a:lnTo>
                  <a:cubicBezTo>
                    <a:pt x="14574011" y="747395"/>
                    <a:pt x="14574519" y="742188"/>
                    <a:pt x="14574519" y="736727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3398082" y="2231269"/>
            <a:ext cx="8761324" cy="4442079"/>
          </a:xfrm>
          <a:custGeom>
            <a:avLst/>
            <a:gdLst/>
            <a:ahLst/>
            <a:cxnLst/>
            <a:rect l="l" t="t" r="r" b="b"/>
            <a:pathLst>
              <a:path w="8761324" h="4442079">
                <a:moveTo>
                  <a:pt x="0" y="0"/>
                </a:moveTo>
                <a:lnTo>
                  <a:pt x="8761323" y="0"/>
                </a:lnTo>
                <a:lnTo>
                  <a:pt x="8761323" y="4442079"/>
                </a:lnTo>
                <a:lnTo>
                  <a:pt x="0" y="444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89" y="247355"/>
            <a:ext cx="14574513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Differential expression analysis: DESeq2 vignette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821" y="1539102"/>
            <a:ext cx="2980792" cy="38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vignette(DESeq2)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47" y="342900"/>
            <a:ext cx="15684494" cy="8420100"/>
          </a:xfrm>
          <a:custGeom>
            <a:avLst/>
            <a:gdLst/>
            <a:ahLst/>
            <a:cxnLst/>
            <a:rect l="l" t="t" r="r" b="b"/>
            <a:pathLst>
              <a:path w="15684494" h="8876900">
                <a:moveTo>
                  <a:pt x="0" y="0"/>
                </a:moveTo>
                <a:lnTo>
                  <a:pt x="15684493" y="0"/>
                </a:lnTo>
                <a:lnTo>
                  <a:pt x="15684493" y="8876900"/>
                </a:lnTo>
                <a:lnTo>
                  <a:pt x="0" y="887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1741" y="171358"/>
            <a:ext cx="15313059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Unsupervised clustering analyses: log transformation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053" y="1394012"/>
            <a:ext cx="5961707" cy="38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vsd_wt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&lt;- </a:t>
            </a: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vst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dds_wt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blind=</a:t>
            </a:r>
            <a:r>
              <a:rPr lang="en-US" sz="2256" dirty="0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TRUE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881"/>
            <a:chOff x="0" y="0"/>
            <a:chExt cx="15684500" cy="8876881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424"/>
            </a:xfrm>
            <a:custGeom>
              <a:avLst/>
              <a:gdLst/>
              <a:ahLst/>
              <a:cxnLst/>
              <a:rect l="l" t="t" r="r" b="b"/>
              <a:pathLst>
                <a:path w="15556992" h="725424">
                  <a:moveTo>
                    <a:pt x="0" y="0"/>
                  </a:moveTo>
                  <a:lnTo>
                    <a:pt x="0" y="725424"/>
                  </a:lnTo>
                  <a:lnTo>
                    <a:pt x="15556992" y="725424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2681621" y="327527"/>
            <a:ext cx="10194255" cy="6918989"/>
          </a:xfrm>
          <a:custGeom>
            <a:avLst/>
            <a:gdLst/>
            <a:ahLst/>
            <a:cxnLst/>
            <a:rect l="l" t="t" r="r" b="b"/>
            <a:pathLst>
              <a:path w="10194255" h="6918989">
                <a:moveTo>
                  <a:pt x="0" y="0"/>
                </a:moveTo>
                <a:lnTo>
                  <a:pt x="10194255" y="0"/>
                </a:lnTo>
                <a:lnTo>
                  <a:pt x="10194255" y="6918988"/>
                </a:lnTo>
                <a:lnTo>
                  <a:pt x="0" y="6918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" y="-3"/>
            <a:ext cx="15556986" cy="8749919"/>
            <a:chOff x="63500" y="63500"/>
            <a:chExt cx="15556992" cy="8749919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1230249"/>
              <a:ext cx="14574519" cy="2783840"/>
            </a:xfrm>
            <a:custGeom>
              <a:avLst/>
              <a:gdLst/>
              <a:ahLst/>
              <a:cxnLst/>
              <a:rect l="l" t="t" r="r" b="b"/>
              <a:pathLst>
                <a:path w="14574519" h="2783840">
                  <a:moveTo>
                    <a:pt x="76327" y="0"/>
                  </a:moveTo>
                  <a:lnTo>
                    <a:pt x="65786" y="1524"/>
                  </a:lnTo>
                  <a:cubicBezTo>
                    <a:pt x="60452" y="2540"/>
                    <a:pt x="55372" y="4064"/>
                    <a:pt x="45466" y="8255"/>
                  </a:cubicBezTo>
                  <a:lnTo>
                    <a:pt x="36322" y="13716"/>
                  </a:lnTo>
                  <a:cubicBezTo>
                    <a:pt x="31877" y="16764"/>
                    <a:pt x="27686" y="20066"/>
                    <a:pt x="20066" y="27686"/>
                  </a:cubicBezTo>
                  <a:lnTo>
                    <a:pt x="13716" y="36322"/>
                  </a:lnTo>
                  <a:cubicBezTo>
                    <a:pt x="10668" y="40767"/>
                    <a:pt x="8255" y="45466"/>
                    <a:pt x="4064" y="55499"/>
                  </a:cubicBezTo>
                  <a:lnTo>
                    <a:pt x="1524" y="65913"/>
                  </a:lnTo>
                  <a:cubicBezTo>
                    <a:pt x="508" y="71120"/>
                    <a:pt x="0" y="76454"/>
                    <a:pt x="0" y="81788"/>
                  </a:cubicBezTo>
                  <a:lnTo>
                    <a:pt x="0" y="81788"/>
                  </a:lnTo>
                  <a:lnTo>
                    <a:pt x="0" y="2707513"/>
                  </a:lnTo>
                  <a:lnTo>
                    <a:pt x="1524" y="2718054"/>
                  </a:lnTo>
                  <a:cubicBezTo>
                    <a:pt x="2540" y="2723388"/>
                    <a:pt x="4064" y="2728468"/>
                    <a:pt x="8255" y="2738374"/>
                  </a:cubicBezTo>
                  <a:lnTo>
                    <a:pt x="13716" y="2747518"/>
                  </a:lnTo>
                  <a:cubicBezTo>
                    <a:pt x="16764" y="2751963"/>
                    <a:pt x="20066" y="2756154"/>
                    <a:pt x="27686" y="2763774"/>
                  </a:cubicBezTo>
                  <a:lnTo>
                    <a:pt x="36322" y="2770124"/>
                  </a:lnTo>
                  <a:cubicBezTo>
                    <a:pt x="40767" y="2773172"/>
                    <a:pt x="45466" y="2775585"/>
                    <a:pt x="55499" y="2779776"/>
                  </a:cubicBezTo>
                  <a:lnTo>
                    <a:pt x="65913" y="2782316"/>
                  </a:lnTo>
                  <a:cubicBezTo>
                    <a:pt x="71247" y="2783332"/>
                    <a:pt x="76454" y="2783840"/>
                    <a:pt x="81915" y="2783840"/>
                  </a:cubicBezTo>
                  <a:lnTo>
                    <a:pt x="14498193" y="2783840"/>
                  </a:lnTo>
                  <a:lnTo>
                    <a:pt x="14508734" y="2782316"/>
                  </a:lnTo>
                  <a:cubicBezTo>
                    <a:pt x="14514068" y="2781300"/>
                    <a:pt x="14519147" y="2779776"/>
                    <a:pt x="14529054" y="2775585"/>
                  </a:cubicBezTo>
                  <a:lnTo>
                    <a:pt x="14538197" y="2770124"/>
                  </a:lnTo>
                  <a:cubicBezTo>
                    <a:pt x="14542642" y="2767076"/>
                    <a:pt x="14546834" y="2763774"/>
                    <a:pt x="14554454" y="2756154"/>
                  </a:cubicBezTo>
                  <a:lnTo>
                    <a:pt x="14560804" y="2747518"/>
                  </a:lnTo>
                  <a:cubicBezTo>
                    <a:pt x="14563852" y="2743073"/>
                    <a:pt x="14566265" y="2738374"/>
                    <a:pt x="14570456" y="2728341"/>
                  </a:cubicBezTo>
                  <a:lnTo>
                    <a:pt x="14572995" y="2717927"/>
                  </a:lnTo>
                  <a:cubicBezTo>
                    <a:pt x="14574011" y="2712593"/>
                    <a:pt x="14574519" y="2707386"/>
                    <a:pt x="14574519" y="2701925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979" y="4196410"/>
            <a:ext cx="12077529" cy="2968209"/>
          </a:xfrm>
          <a:custGeom>
            <a:avLst/>
            <a:gdLst/>
            <a:ahLst/>
            <a:cxnLst/>
            <a:rect l="l" t="t" r="r" b="b"/>
            <a:pathLst>
              <a:path w="12077529" h="2968209">
                <a:moveTo>
                  <a:pt x="0" y="0"/>
                </a:moveTo>
                <a:lnTo>
                  <a:pt x="12077529" y="0"/>
                </a:lnTo>
                <a:lnTo>
                  <a:pt x="12077529" y="2968209"/>
                </a:lnTo>
                <a:lnTo>
                  <a:pt x="0" y="2968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000421" y="8193748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90" y="247336"/>
            <a:ext cx="143677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Hierarchical clustering with correlation heatmaps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053" y="1327309"/>
            <a:ext cx="7190680" cy="241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Extract the vst matrix from the object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vsd_mat_wt &lt;- assay(vsd_wt) </a:t>
            </a:r>
            <a:r>
              <a:rPr lang="en-US" sz="2256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Compute pairwise correlation values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vsd_cor_wt &lt;- cor(vsd_mat_wt) View(vsd_cor_wt)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47" y="276723"/>
            <a:ext cx="15684494" cy="8876881"/>
          </a:xfrm>
          <a:custGeom>
            <a:avLst/>
            <a:gdLst/>
            <a:ahLst/>
            <a:cxnLst/>
            <a:rect l="l" t="t" r="r" b="b"/>
            <a:pathLst>
              <a:path w="15684494" h="8876881">
                <a:moveTo>
                  <a:pt x="0" y="0"/>
                </a:moveTo>
                <a:lnTo>
                  <a:pt x="15684493" y="0"/>
                </a:lnTo>
                <a:lnTo>
                  <a:pt x="15684493" y="8876881"/>
                </a:lnTo>
                <a:lnTo>
                  <a:pt x="0" y="8876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9982200" y="8427655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1290" y="247336"/>
            <a:ext cx="142915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Hierarchical clustering with correlation heatmaps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5053" y="1327309"/>
            <a:ext cx="4559818" cy="94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Load pheatmap libraries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library(pheatmap)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5053" y="2801179"/>
            <a:ext cx="11573151" cy="94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Plot heatmap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pheatmap(vsd_cor_wt, annotation = select(wt_metadata, condition))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881"/>
            <a:chOff x="0" y="0"/>
            <a:chExt cx="15684500" cy="8876881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491290" y="1166784"/>
            <a:ext cx="14574917" cy="5956887"/>
          </a:xfrm>
          <a:custGeom>
            <a:avLst/>
            <a:gdLst/>
            <a:ahLst/>
            <a:cxnLst/>
            <a:rect l="l" t="t" r="r" b="b"/>
            <a:pathLst>
              <a:path w="14574917" h="5956887">
                <a:moveTo>
                  <a:pt x="0" y="0"/>
                </a:moveTo>
                <a:lnTo>
                  <a:pt x="14574917" y="0"/>
                </a:lnTo>
                <a:lnTo>
                  <a:pt x="14574917" y="5956887"/>
                </a:lnTo>
                <a:lnTo>
                  <a:pt x="0" y="5956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48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36"/>
            <a:ext cx="144439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Hierarchical clustering with correlation heatmaps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47" y="383153"/>
            <a:ext cx="15684494" cy="8379848"/>
          </a:xfrm>
          <a:custGeom>
            <a:avLst/>
            <a:gdLst/>
            <a:ahLst/>
            <a:cxnLst/>
            <a:rect l="l" t="t" r="r" b="b"/>
            <a:pathLst>
              <a:path w="15684494" h="8876881">
                <a:moveTo>
                  <a:pt x="0" y="0"/>
                </a:moveTo>
                <a:lnTo>
                  <a:pt x="15684493" y="0"/>
                </a:lnTo>
                <a:lnTo>
                  <a:pt x="15684493" y="8876881"/>
                </a:lnTo>
                <a:lnTo>
                  <a:pt x="0" y="8876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5206831" y="3822173"/>
            <a:ext cx="5887955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Let's practice!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26366" y="4216013"/>
            <a:ext cx="85649" cy="60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1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864" y="4427201"/>
            <a:ext cx="6544923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BIOCONDUCTOR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47" y="723901"/>
            <a:ext cx="15684494" cy="8039100"/>
          </a:xfrm>
          <a:custGeom>
            <a:avLst/>
            <a:gdLst/>
            <a:ahLst/>
            <a:cxnLst/>
            <a:rect l="l" t="t" r="r" b="b"/>
            <a:pathLst>
              <a:path w="15684494" h="8876881">
                <a:moveTo>
                  <a:pt x="0" y="0"/>
                </a:moveTo>
                <a:lnTo>
                  <a:pt x="15684493" y="0"/>
                </a:lnTo>
                <a:lnTo>
                  <a:pt x="15684493" y="8876881"/>
                </a:lnTo>
                <a:lnTo>
                  <a:pt x="0" y="8876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3821111" y="1663379"/>
            <a:ext cx="7902578" cy="215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9"/>
              </a:lnSpc>
            </a:pP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 component analysis</a:t>
            </a:r>
          </a:p>
          <a:p>
            <a:pPr algn="ctr">
              <a:lnSpc>
                <a:spcPts val="5641"/>
              </a:lnSpc>
            </a:pPr>
            <a:r>
              <a:rPr lang="en-US" sz="2256" b="1" spc="313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4031" y="6264126"/>
            <a:ext cx="97888" cy="43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78" b="1" spc="-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527" y="6733451"/>
            <a:ext cx="5177790" cy="38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6" spc="-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Senior Genomic Scientist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7527" y="6233341"/>
            <a:ext cx="2644273" cy="431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b="1" spc="-5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 Umar Ahmad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9847" y="-56941"/>
            <a:ext cx="15684494" cy="8876881"/>
            <a:chOff x="0" y="0"/>
            <a:chExt cx="15684500" cy="8876881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" name="Freeform 6"/>
          <p:cNvSpPr/>
          <p:nvPr/>
        </p:nvSpPr>
        <p:spPr>
          <a:xfrm>
            <a:off x="3398082" y="327498"/>
            <a:ext cx="8761324" cy="7205577"/>
          </a:xfrm>
          <a:custGeom>
            <a:avLst/>
            <a:gdLst/>
            <a:ahLst/>
            <a:cxnLst/>
            <a:rect l="l" t="t" r="r" b="b"/>
            <a:pathLst>
              <a:path w="8761324" h="7205577">
                <a:moveTo>
                  <a:pt x="0" y="0"/>
                </a:moveTo>
                <a:lnTo>
                  <a:pt x="8761323" y="0"/>
                </a:lnTo>
                <a:lnTo>
                  <a:pt x="8761323" y="7205577"/>
                </a:lnTo>
                <a:lnTo>
                  <a:pt x="0" y="7205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0000421" y="8193748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9847" y="571500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716461" y="1166812"/>
            <a:ext cx="14124575" cy="6489116"/>
          </a:xfrm>
          <a:custGeom>
            <a:avLst/>
            <a:gdLst/>
            <a:ahLst/>
            <a:cxnLst/>
            <a:rect l="l" t="t" r="r" b="b"/>
            <a:pathLst>
              <a:path w="14124575" h="6489116">
                <a:moveTo>
                  <a:pt x="0" y="0"/>
                </a:moveTo>
                <a:lnTo>
                  <a:pt x="14124575" y="0"/>
                </a:lnTo>
                <a:lnTo>
                  <a:pt x="14124575" y="6489116"/>
                </a:lnTo>
                <a:lnTo>
                  <a:pt x="0" y="648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55"/>
            <a:ext cx="130723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 component analysis (PCA): Theory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9847" y="646514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1003049" y="1166812"/>
            <a:ext cx="13551398" cy="6407229"/>
          </a:xfrm>
          <a:custGeom>
            <a:avLst/>
            <a:gdLst/>
            <a:ahLst/>
            <a:cxnLst/>
            <a:rect l="l" t="t" r="r" b="b"/>
            <a:pathLst>
              <a:path w="13551398" h="6407229">
                <a:moveTo>
                  <a:pt x="0" y="0"/>
                </a:moveTo>
                <a:lnTo>
                  <a:pt x="13551399" y="0"/>
                </a:lnTo>
                <a:lnTo>
                  <a:pt x="13551399" y="6407230"/>
                </a:lnTo>
                <a:lnTo>
                  <a:pt x="0" y="6407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55"/>
            <a:ext cx="126151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 component analysis (PCA): Theory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9847" y="-56950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2681621" y="327527"/>
            <a:ext cx="10194255" cy="7369340"/>
          </a:xfrm>
          <a:custGeom>
            <a:avLst/>
            <a:gdLst/>
            <a:ahLst/>
            <a:cxnLst/>
            <a:rect l="l" t="t" r="r" b="b"/>
            <a:pathLst>
              <a:path w="10194255" h="7369340">
                <a:moveTo>
                  <a:pt x="0" y="0"/>
                </a:moveTo>
                <a:lnTo>
                  <a:pt x="10194255" y="0"/>
                </a:lnTo>
                <a:lnTo>
                  <a:pt x="10194255" y="7369340"/>
                </a:lnTo>
                <a:lnTo>
                  <a:pt x="0" y="7369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94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1944691" y="1166812"/>
            <a:ext cx="11668125" cy="5875001"/>
          </a:xfrm>
          <a:custGeom>
            <a:avLst/>
            <a:gdLst/>
            <a:ahLst/>
            <a:cxnLst/>
            <a:rect l="l" t="t" r="r" b="b"/>
            <a:pathLst>
              <a:path w="11668125" h="5875001">
                <a:moveTo>
                  <a:pt x="0" y="0"/>
                </a:moveTo>
                <a:lnTo>
                  <a:pt x="11668125" y="0"/>
                </a:lnTo>
                <a:lnTo>
                  <a:pt x="11668125" y="5875001"/>
                </a:lnTo>
                <a:lnTo>
                  <a:pt x="0" y="5875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55"/>
            <a:ext cx="123865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 component analysis (PCA): Theory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1944691" y="1166812"/>
            <a:ext cx="11668125" cy="5588413"/>
          </a:xfrm>
          <a:custGeom>
            <a:avLst/>
            <a:gdLst/>
            <a:ahLst/>
            <a:cxnLst/>
            <a:rect l="l" t="t" r="r" b="b"/>
            <a:pathLst>
              <a:path w="11668125" h="5588413">
                <a:moveTo>
                  <a:pt x="0" y="0"/>
                </a:moveTo>
                <a:lnTo>
                  <a:pt x="11668125" y="0"/>
                </a:lnTo>
                <a:lnTo>
                  <a:pt x="11668125" y="5588413"/>
                </a:lnTo>
                <a:lnTo>
                  <a:pt x="0" y="5588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1290" y="247355"/>
            <a:ext cx="129961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 component analysis (PCA): Theory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3766556" y="1166812"/>
            <a:ext cx="8024393" cy="3827964"/>
          </a:xfrm>
          <a:custGeom>
            <a:avLst/>
            <a:gdLst/>
            <a:ahLst/>
            <a:cxnLst/>
            <a:rect l="l" t="t" r="r" b="b"/>
            <a:pathLst>
              <a:path w="8024393" h="3827964">
                <a:moveTo>
                  <a:pt x="0" y="0"/>
                </a:moveTo>
                <a:lnTo>
                  <a:pt x="8024394" y="0"/>
                </a:lnTo>
                <a:lnTo>
                  <a:pt x="8024394" y="3827965"/>
                </a:lnTo>
                <a:lnTo>
                  <a:pt x="0" y="3827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91290" y="5322303"/>
            <a:ext cx="14574917" cy="1985629"/>
            <a:chOff x="0" y="0"/>
            <a:chExt cx="14574914" cy="1985632"/>
          </a:xfrm>
        </p:grpSpPr>
        <p:sp>
          <p:nvSpPr>
            <p:cNvPr id="9" name="Freeform 9"/>
            <p:cNvSpPr/>
            <p:nvPr/>
          </p:nvSpPr>
          <p:spPr>
            <a:xfrm>
              <a:off x="0" y="-127"/>
              <a:ext cx="14574772" cy="1985518"/>
            </a:xfrm>
            <a:custGeom>
              <a:avLst/>
              <a:gdLst/>
              <a:ahLst/>
              <a:cxnLst/>
              <a:rect l="l" t="t" r="r" b="b"/>
              <a:pathLst>
                <a:path w="14574772" h="1985518">
                  <a:moveTo>
                    <a:pt x="76454" y="127"/>
                  </a:moveTo>
                  <a:lnTo>
                    <a:pt x="65913" y="1651"/>
                  </a:lnTo>
                  <a:cubicBezTo>
                    <a:pt x="60579" y="2667"/>
                    <a:pt x="55499" y="4191"/>
                    <a:pt x="45593" y="8382"/>
                  </a:cubicBezTo>
                  <a:lnTo>
                    <a:pt x="36449" y="13843"/>
                  </a:lnTo>
                  <a:cubicBezTo>
                    <a:pt x="32004" y="16891"/>
                    <a:pt x="27813" y="20193"/>
                    <a:pt x="20193" y="27813"/>
                  </a:cubicBezTo>
                  <a:lnTo>
                    <a:pt x="13843" y="36449"/>
                  </a:lnTo>
                  <a:cubicBezTo>
                    <a:pt x="10795" y="40894"/>
                    <a:pt x="8382" y="45593"/>
                    <a:pt x="4191" y="55626"/>
                  </a:cubicBezTo>
                  <a:lnTo>
                    <a:pt x="1651" y="66040"/>
                  </a:lnTo>
                  <a:cubicBezTo>
                    <a:pt x="508" y="71247"/>
                    <a:pt x="0" y="76581"/>
                    <a:pt x="0" y="81915"/>
                  </a:cubicBezTo>
                  <a:lnTo>
                    <a:pt x="0" y="81915"/>
                  </a:lnTo>
                  <a:lnTo>
                    <a:pt x="0" y="1909191"/>
                  </a:lnTo>
                  <a:lnTo>
                    <a:pt x="1524" y="1919732"/>
                  </a:lnTo>
                  <a:cubicBezTo>
                    <a:pt x="2540" y="1925066"/>
                    <a:pt x="4064" y="1930146"/>
                    <a:pt x="8255" y="1940052"/>
                  </a:cubicBezTo>
                  <a:lnTo>
                    <a:pt x="13716" y="1949196"/>
                  </a:lnTo>
                  <a:cubicBezTo>
                    <a:pt x="16764" y="1953641"/>
                    <a:pt x="20066" y="1957832"/>
                    <a:pt x="27686" y="1965452"/>
                  </a:cubicBezTo>
                  <a:lnTo>
                    <a:pt x="36322" y="1971802"/>
                  </a:lnTo>
                  <a:cubicBezTo>
                    <a:pt x="40767" y="1974850"/>
                    <a:pt x="45466" y="1977263"/>
                    <a:pt x="55499" y="1981454"/>
                  </a:cubicBezTo>
                  <a:lnTo>
                    <a:pt x="65913" y="1983994"/>
                  </a:lnTo>
                  <a:cubicBezTo>
                    <a:pt x="71247" y="1985010"/>
                    <a:pt x="76454" y="1985518"/>
                    <a:pt x="81915" y="1985518"/>
                  </a:cubicBezTo>
                  <a:lnTo>
                    <a:pt x="14498447" y="1985518"/>
                  </a:lnTo>
                  <a:lnTo>
                    <a:pt x="14508987" y="1983994"/>
                  </a:lnTo>
                  <a:cubicBezTo>
                    <a:pt x="14514322" y="1982978"/>
                    <a:pt x="14519401" y="1981454"/>
                    <a:pt x="14529307" y="1977263"/>
                  </a:cubicBezTo>
                  <a:lnTo>
                    <a:pt x="14538451" y="1971802"/>
                  </a:lnTo>
                  <a:cubicBezTo>
                    <a:pt x="14542895" y="1968754"/>
                    <a:pt x="14547087" y="1965452"/>
                    <a:pt x="14554707" y="1957832"/>
                  </a:cubicBezTo>
                  <a:lnTo>
                    <a:pt x="14561057" y="1949196"/>
                  </a:lnTo>
                  <a:cubicBezTo>
                    <a:pt x="14564105" y="1944751"/>
                    <a:pt x="14566519" y="1940052"/>
                    <a:pt x="14570709" y="1930019"/>
                  </a:cubicBezTo>
                  <a:lnTo>
                    <a:pt x="14573248" y="1919605"/>
                  </a:lnTo>
                  <a:cubicBezTo>
                    <a:pt x="14574264" y="1914271"/>
                    <a:pt x="14574772" y="1909064"/>
                    <a:pt x="14574772" y="1903603"/>
                  </a:cubicBezTo>
                  <a:lnTo>
                    <a:pt x="14574772" y="76327"/>
                  </a:lnTo>
                  <a:lnTo>
                    <a:pt x="14573248" y="65786"/>
                  </a:lnTo>
                  <a:cubicBezTo>
                    <a:pt x="14572233" y="60452"/>
                    <a:pt x="14570709" y="55372"/>
                    <a:pt x="14566517" y="45466"/>
                  </a:cubicBezTo>
                  <a:lnTo>
                    <a:pt x="14561055" y="36322"/>
                  </a:lnTo>
                  <a:cubicBezTo>
                    <a:pt x="14558008" y="31877"/>
                    <a:pt x="14554705" y="27686"/>
                    <a:pt x="14547086" y="20066"/>
                  </a:cubicBezTo>
                  <a:lnTo>
                    <a:pt x="14538449" y="13716"/>
                  </a:lnTo>
                  <a:cubicBezTo>
                    <a:pt x="14534004" y="10668"/>
                    <a:pt x="14529305" y="8255"/>
                    <a:pt x="14519272" y="4064"/>
                  </a:cubicBezTo>
                  <a:lnTo>
                    <a:pt x="14508859" y="1524"/>
                  </a:lnTo>
                  <a:cubicBezTo>
                    <a:pt x="14503524" y="508"/>
                    <a:pt x="14498318" y="0"/>
                    <a:pt x="14492856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1290" y="247355"/>
            <a:ext cx="127675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 component analysis (PCA): Theory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0591" y="5434651"/>
            <a:ext cx="8443417" cy="67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9"/>
              </a:lnSpc>
            </a:pP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Sample1 PC1 score =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-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-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10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=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51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Sample1 PC2 score =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0.5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-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6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= -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7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0591" y="6478638"/>
            <a:ext cx="8571633" cy="67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Sample2 PC1 score =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-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-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10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7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=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21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Sample2 PC2 score =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0.5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-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+ (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7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*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6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= </a:t>
            </a:r>
            <a:r>
              <a:rPr lang="en-US" sz="1647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8.5</a:t>
            </a:r>
            <a:r>
              <a:rPr lang="en-US" sz="1647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1228220" y="327527"/>
            <a:ext cx="13101047" cy="7021344"/>
          </a:xfrm>
          <a:custGeom>
            <a:avLst/>
            <a:gdLst/>
            <a:ahLst/>
            <a:cxnLst/>
            <a:rect l="l" t="t" r="r" b="b"/>
            <a:pathLst>
              <a:path w="13101047" h="7021344">
                <a:moveTo>
                  <a:pt x="0" y="0"/>
                </a:moveTo>
                <a:lnTo>
                  <a:pt x="13101047" y="0"/>
                </a:lnTo>
                <a:lnTo>
                  <a:pt x="13101047" y="7021344"/>
                </a:lnTo>
                <a:lnTo>
                  <a:pt x="0" y="7021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3398082" y="327527"/>
            <a:ext cx="8761324" cy="7205577"/>
          </a:xfrm>
          <a:custGeom>
            <a:avLst/>
            <a:gdLst/>
            <a:ahLst/>
            <a:cxnLst/>
            <a:rect l="l" t="t" r="r" b="b"/>
            <a:pathLst>
              <a:path w="8761324" h="7205577">
                <a:moveTo>
                  <a:pt x="0" y="0"/>
                </a:moveTo>
                <a:lnTo>
                  <a:pt x="8761323" y="0"/>
                </a:lnTo>
                <a:lnTo>
                  <a:pt x="8761323" y="7205576"/>
                </a:lnTo>
                <a:lnTo>
                  <a:pt x="0" y="7205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9847" y="575242"/>
            <a:ext cx="15684494" cy="8743912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1230249"/>
              <a:ext cx="14574519" cy="1310005"/>
            </a:xfrm>
            <a:custGeom>
              <a:avLst/>
              <a:gdLst/>
              <a:ahLst/>
              <a:cxnLst/>
              <a:rect l="l" t="t" r="r" b="b"/>
              <a:pathLst>
                <a:path w="14574519" h="1310005">
                  <a:moveTo>
                    <a:pt x="76327" y="127"/>
                  </a:moveTo>
                  <a:lnTo>
                    <a:pt x="65786" y="1651"/>
                  </a:lnTo>
                  <a:cubicBezTo>
                    <a:pt x="60452" y="2667"/>
                    <a:pt x="55372" y="4191"/>
                    <a:pt x="45466" y="8382"/>
                  </a:cubicBezTo>
                  <a:lnTo>
                    <a:pt x="36322" y="13843"/>
                  </a:lnTo>
                  <a:cubicBezTo>
                    <a:pt x="31877" y="16891"/>
                    <a:pt x="27686" y="20193"/>
                    <a:pt x="20066" y="27813"/>
                  </a:cubicBezTo>
                  <a:lnTo>
                    <a:pt x="13716" y="36449"/>
                  </a:lnTo>
                  <a:cubicBezTo>
                    <a:pt x="10668" y="40894"/>
                    <a:pt x="8255" y="45593"/>
                    <a:pt x="4064" y="55626"/>
                  </a:cubicBezTo>
                  <a:lnTo>
                    <a:pt x="1524" y="66040"/>
                  </a:lnTo>
                  <a:cubicBezTo>
                    <a:pt x="508" y="71247"/>
                    <a:pt x="0" y="76581"/>
                    <a:pt x="0" y="81915"/>
                  </a:cubicBezTo>
                  <a:lnTo>
                    <a:pt x="0" y="81915"/>
                  </a:lnTo>
                  <a:lnTo>
                    <a:pt x="0" y="1233678"/>
                  </a:lnTo>
                  <a:lnTo>
                    <a:pt x="1524" y="1244219"/>
                  </a:lnTo>
                  <a:cubicBezTo>
                    <a:pt x="2540" y="1249553"/>
                    <a:pt x="4064" y="1254633"/>
                    <a:pt x="8255" y="1264539"/>
                  </a:cubicBezTo>
                  <a:lnTo>
                    <a:pt x="13716" y="1273683"/>
                  </a:lnTo>
                  <a:cubicBezTo>
                    <a:pt x="16764" y="1278128"/>
                    <a:pt x="20066" y="1282319"/>
                    <a:pt x="27686" y="1289939"/>
                  </a:cubicBezTo>
                  <a:lnTo>
                    <a:pt x="36322" y="1296289"/>
                  </a:lnTo>
                  <a:cubicBezTo>
                    <a:pt x="40767" y="1299337"/>
                    <a:pt x="45466" y="1301750"/>
                    <a:pt x="55499" y="1305941"/>
                  </a:cubicBezTo>
                  <a:lnTo>
                    <a:pt x="65913" y="1308481"/>
                  </a:lnTo>
                  <a:cubicBezTo>
                    <a:pt x="71247" y="1309497"/>
                    <a:pt x="76454" y="1310005"/>
                    <a:pt x="81915" y="1310005"/>
                  </a:cubicBezTo>
                  <a:lnTo>
                    <a:pt x="14498193" y="1310005"/>
                  </a:lnTo>
                  <a:lnTo>
                    <a:pt x="14508734" y="1308481"/>
                  </a:lnTo>
                  <a:cubicBezTo>
                    <a:pt x="14514068" y="1307465"/>
                    <a:pt x="14519147" y="1305941"/>
                    <a:pt x="14529054" y="1301750"/>
                  </a:cubicBezTo>
                  <a:lnTo>
                    <a:pt x="14538197" y="1296289"/>
                  </a:lnTo>
                  <a:cubicBezTo>
                    <a:pt x="14542642" y="1293241"/>
                    <a:pt x="14546834" y="1289939"/>
                    <a:pt x="14554454" y="1282319"/>
                  </a:cubicBezTo>
                  <a:lnTo>
                    <a:pt x="14560804" y="1273683"/>
                  </a:lnTo>
                  <a:cubicBezTo>
                    <a:pt x="14563852" y="1269238"/>
                    <a:pt x="14566265" y="1264539"/>
                    <a:pt x="14570456" y="1254506"/>
                  </a:cubicBezTo>
                  <a:lnTo>
                    <a:pt x="14572995" y="1244092"/>
                  </a:lnTo>
                  <a:cubicBezTo>
                    <a:pt x="14574011" y="1238758"/>
                    <a:pt x="14574519" y="1233551"/>
                    <a:pt x="14574519" y="1228090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2313156" y="2722559"/>
            <a:ext cx="10931185" cy="4462548"/>
          </a:xfrm>
          <a:custGeom>
            <a:avLst/>
            <a:gdLst/>
            <a:ahLst/>
            <a:cxnLst/>
            <a:rect l="l" t="t" r="r" b="b"/>
            <a:pathLst>
              <a:path w="10931185" h="4462548">
                <a:moveTo>
                  <a:pt x="0" y="0"/>
                </a:moveTo>
                <a:lnTo>
                  <a:pt x="10931185" y="0"/>
                </a:lnTo>
                <a:lnTo>
                  <a:pt x="10931185" y="4462549"/>
                </a:lnTo>
                <a:lnTo>
                  <a:pt x="0" y="446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90" y="247355"/>
            <a:ext cx="12753051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Principal component analysis (PCA): Theory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053" y="1327337"/>
            <a:ext cx="7650747" cy="942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 dirty="0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Plot PCA </a:t>
            </a: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plotPCA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</a:t>
            </a: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vsd_wt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-US" sz="2256" dirty="0" err="1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intgroup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-US" sz="2256" dirty="0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"condition"</a:t>
            </a:r>
            <a:r>
              <a:rPr lang="en-US" sz="2256" dirty="0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9847" y="342900"/>
            <a:ext cx="15684494" cy="8525697"/>
          </a:xfrm>
          <a:custGeom>
            <a:avLst/>
            <a:gdLst/>
            <a:ahLst/>
            <a:cxnLst/>
            <a:rect l="l" t="t" r="r" b="b"/>
            <a:pathLst>
              <a:path w="15684494" h="8876909">
                <a:moveTo>
                  <a:pt x="0" y="0"/>
                </a:moveTo>
                <a:lnTo>
                  <a:pt x="15684493" y="0"/>
                </a:lnTo>
                <a:lnTo>
                  <a:pt x="15684493" y="8876909"/>
                </a:lnTo>
                <a:lnTo>
                  <a:pt x="0" y="8876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5206832" y="3543300"/>
            <a:ext cx="6146968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Let's practice!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26366" y="4216041"/>
            <a:ext cx="85649" cy="60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1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864" y="4427220"/>
            <a:ext cx="6544923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BIOCONDUCTOR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" name="Freeform 7"/>
          <p:cNvSpPr/>
          <p:nvPr/>
        </p:nvSpPr>
        <p:spPr>
          <a:xfrm>
            <a:off x="4135022" y="327527"/>
            <a:ext cx="7287463" cy="7000875"/>
          </a:xfrm>
          <a:custGeom>
            <a:avLst/>
            <a:gdLst/>
            <a:ahLst/>
            <a:cxnLst/>
            <a:rect l="l" t="t" r="r" b="b"/>
            <a:pathLst>
              <a:path w="7287463" h="7000875">
                <a:moveTo>
                  <a:pt x="0" y="0"/>
                </a:moveTo>
                <a:lnTo>
                  <a:pt x="7287463" y="0"/>
                </a:lnTo>
                <a:lnTo>
                  <a:pt x="7287463" y="7000875"/>
                </a:lnTo>
                <a:lnTo>
                  <a:pt x="0" y="7000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9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1230249"/>
              <a:ext cx="14574519" cy="1801241"/>
            </a:xfrm>
            <a:custGeom>
              <a:avLst/>
              <a:gdLst/>
              <a:ahLst/>
              <a:cxnLst/>
              <a:rect l="l" t="t" r="r" b="b"/>
              <a:pathLst>
                <a:path w="14574519" h="1801241">
                  <a:moveTo>
                    <a:pt x="76327" y="127"/>
                  </a:moveTo>
                  <a:lnTo>
                    <a:pt x="65786" y="1651"/>
                  </a:lnTo>
                  <a:cubicBezTo>
                    <a:pt x="60452" y="2667"/>
                    <a:pt x="55372" y="4191"/>
                    <a:pt x="45466" y="8382"/>
                  </a:cubicBezTo>
                  <a:lnTo>
                    <a:pt x="36322" y="13843"/>
                  </a:lnTo>
                  <a:cubicBezTo>
                    <a:pt x="31877" y="16891"/>
                    <a:pt x="27686" y="20193"/>
                    <a:pt x="20066" y="27813"/>
                  </a:cubicBezTo>
                  <a:lnTo>
                    <a:pt x="13716" y="36449"/>
                  </a:lnTo>
                  <a:cubicBezTo>
                    <a:pt x="10668" y="40894"/>
                    <a:pt x="8255" y="45593"/>
                    <a:pt x="4064" y="55626"/>
                  </a:cubicBezTo>
                  <a:lnTo>
                    <a:pt x="1524" y="66040"/>
                  </a:lnTo>
                  <a:cubicBezTo>
                    <a:pt x="508" y="71247"/>
                    <a:pt x="0" y="76581"/>
                    <a:pt x="0" y="81915"/>
                  </a:cubicBezTo>
                  <a:lnTo>
                    <a:pt x="0" y="81915"/>
                  </a:lnTo>
                  <a:lnTo>
                    <a:pt x="0" y="1724914"/>
                  </a:lnTo>
                  <a:lnTo>
                    <a:pt x="1524" y="1735455"/>
                  </a:lnTo>
                  <a:cubicBezTo>
                    <a:pt x="2540" y="1740789"/>
                    <a:pt x="4064" y="1745869"/>
                    <a:pt x="8255" y="1755775"/>
                  </a:cubicBezTo>
                  <a:lnTo>
                    <a:pt x="13716" y="1764919"/>
                  </a:lnTo>
                  <a:cubicBezTo>
                    <a:pt x="16764" y="1769364"/>
                    <a:pt x="20066" y="1773555"/>
                    <a:pt x="27686" y="1781175"/>
                  </a:cubicBezTo>
                  <a:lnTo>
                    <a:pt x="36322" y="1787525"/>
                  </a:lnTo>
                  <a:cubicBezTo>
                    <a:pt x="40767" y="1790573"/>
                    <a:pt x="45466" y="1792986"/>
                    <a:pt x="55499" y="1797177"/>
                  </a:cubicBezTo>
                  <a:lnTo>
                    <a:pt x="65913" y="1799717"/>
                  </a:lnTo>
                  <a:cubicBezTo>
                    <a:pt x="71247" y="1800733"/>
                    <a:pt x="76454" y="1801241"/>
                    <a:pt x="81915" y="1801241"/>
                  </a:cubicBezTo>
                  <a:lnTo>
                    <a:pt x="14498193" y="1801241"/>
                  </a:lnTo>
                  <a:lnTo>
                    <a:pt x="14508734" y="1799717"/>
                  </a:lnTo>
                  <a:cubicBezTo>
                    <a:pt x="14514068" y="1798701"/>
                    <a:pt x="14519147" y="1797177"/>
                    <a:pt x="14529054" y="1792986"/>
                  </a:cubicBezTo>
                  <a:lnTo>
                    <a:pt x="14538197" y="1787525"/>
                  </a:lnTo>
                  <a:cubicBezTo>
                    <a:pt x="14542642" y="1784477"/>
                    <a:pt x="14546834" y="1781175"/>
                    <a:pt x="14554454" y="1773555"/>
                  </a:cubicBezTo>
                  <a:lnTo>
                    <a:pt x="14560804" y="1764919"/>
                  </a:lnTo>
                  <a:cubicBezTo>
                    <a:pt x="14563852" y="1760474"/>
                    <a:pt x="14566265" y="1755775"/>
                    <a:pt x="14570456" y="1745742"/>
                  </a:cubicBezTo>
                  <a:lnTo>
                    <a:pt x="14572995" y="1735328"/>
                  </a:lnTo>
                  <a:cubicBezTo>
                    <a:pt x="14574011" y="1729994"/>
                    <a:pt x="14574519" y="1724787"/>
                    <a:pt x="14574519" y="1719326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1576216" y="3213849"/>
            <a:ext cx="12405055" cy="3930320"/>
          </a:xfrm>
          <a:custGeom>
            <a:avLst/>
            <a:gdLst/>
            <a:ahLst/>
            <a:cxnLst/>
            <a:rect l="l" t="t" r="r" b="b"/>
            <a:pathLst>
              <a:path w="12405055" h="3930320">
                <a:moveTo>
                  <a:pt x="0" y="0"/>
                </a:moveTo>
                <a:lnTo>
                  <a:pt x="12405055" y="0"/>
                </a:lnTo>
                <a:lnTo>
                  <a:pt x="12405055" y="3930320"/>
                </a:lnTo>
                <a:lnTo>
                  <a:pt x="0" y="3930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90" y="247355"/>
            <a:ext cx="91099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Bringing in data for DESeq2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053" y="1327337"/>
            <a:ext cx="9470165" cy="143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Read in raw counts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wt_rawcounts &lt;- read.csv(</a:t>
            </a:r>
            <a:r>
              <a:rPr lang="en-US" sz="2256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"fibrosis_wt_rawcounts.csv"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View(wt_rawcounts)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5684494" cy="8876900"/>
            <a:chOff x="0" y="0"/>
            <a:chExt cx="15684500" cy="8876906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5556992" cy="8749919"/>
            </a:xfrm>
            <a:custGeom>
              <a:avLst/>
              <a:gdLst/>
              <a:ahLst/>
              <a:cxnLst/>
              <a:rect l="l" t="t" r="r" b="b"/>
              <a:pathLst>
                <a:path w="15556992" h="8749919">
                  <a:moveTo>
                    <a:pt x="0" y="0"/>
                  </a:moveTo>
                  <a:lnTo>
                    <a:pt x="0" y="8749919"/>
                  </a:lnTo>
                  <a:lnTo>
                    <a:pt x="15556992" y="8749919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63500" y="63500"/>
              <a:ext cx="15556992" cy="11430"/>
            </a:xfrm>
            <a:custGeom>
              <a:avLst/>
              <a:gdLst/>
              <a:ahLst/>
              <a:cxnLst/>
              <a:rect l="l" t="t" r="r" b="b"/>
              <a:pathLst>
                <a:path w="15556992" h="11430">
                  <a:moveTo>
                    <a:pt x="0" y="0"/>
                  </a:moveTo>
                  <a:lnTo>
                    <a:pt x="0" y="11430"/>
                  </a:lnTo>
                  <a:lnTo>
                    <a:pt x="15556992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8087868"/>
              <a:ext cx="15556992" cy="725551"/>
            </a:xfrm>
            <a:custGeom>
              <a:avLst/>
              <a:gdLst/>
              <a:ahLst/>
              <a:cxnLst/>
              <a:rect l="l" t="t" r="r" b="b"/>
              <a:pathLst>
                <a:path w="15556992" h="725551">
                  <a:moveTo>
                    <a:pt x="0" y="0"/>
                  </a:moveTo>
                  <a:lnTo>
                    <a:pt x="0" y="725551"/>
                  </a:lnTo>
                  <a:lnTo>
                    <a:pt x="15556992" y="725551"/>
                  </a:lnTo>
                  <a:lnTo>
                    <a:pt x="15556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500" y="8087868"/>
              <a:ext cx="15556992" cy="20447"/>
            </a:xfrm>
            <a:custGeom>
              <a:avLst/>
              <a:gdLst/>
              <a:ahLst/>
              <a:cxnLst/>
              <a:rect l="l" t="t" r="r" b="b"/>
              <a:pathLst>
                <a:path w="15556992" h="20447">
                  <a:moveTo>
                    <a:pt x="0" y="0"/>
                  </a:moveTo>
                  <a:lnTo>
                    <a:pt x="0" y="20447"/>
                  </a:lnTo>
                  <a:lnTo>
                    <a:pt x="15556992" y="20447"/>
                  </a:lnTo>
                  <a:lnTo>
                    <a:pt x="15556992" y="20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4990" y="1230249"/>
              <a:ext cx="14574519" cy="1801241"/>
            </a:xfrm>
            <a:custGeom>
              <a:avLst/>
              <a:gdLst/>
              <a:ahLst/>
              <a:cxnLst/>
              <a:rect l="l" t="t" r="r" b="b"/>
              <a:pathLst>
                <a:path w="14574519" h="1801241">
                  <a:moveTo>
                    <a:pt x="76327" y="127"/>
                  </a:moveTo>
                  <a:lnTo>
                    <a:pt x="65786" y="1651"/>
                  </a:lnTo>
                  <a:cubicBezTo>
                    <a:pt x="60452" y="2667"/>
                    <a:pt x="55372" y="4191"/>
                    <a:pt x="45466" y="8382"/>
                  </a:cubicBezTo>
                  <a:lnTo>
                    <a:pt x="36322" y="13843"/>
                  </a:lnTo>
                  <a:cubicBezTo>
                    <a:pt x="31877" y="16891"/>
                    <a:pt x="27686" y="20193"/>
                    <a:pt x="20066" y="27813"/>
                  </a:cubicBezTo>
                  <a:lnTo>
                    <a:pt x="13716" y="36449"/>
                  </a:lnTo>
                  <a:cubicBezTo>
                    <a:pt x="10668" y="40894"/>
                    <a:pt x="8255" y="45593"/>
                    <a:pt x="4064" y="55626"/>
                  </a:cubicBezTo>
                  <a:lnTo>
                    <a:pt x="1524" y="66040"/>
                  </a:lnTo>
                  <a:cubicBezTo>
                    <a:pt x="508" y="71247"/>
                    <a:pt x="0" y="76581"/>
                    <a:pt x="0" y="81915"/>
                  </a:cubicBezTo>
                  <a:lnTo>
                    <a:pt x="0" y="81915"/>
                  </a:lnTo>
                  <a:lnTo>
                    <a:pt x="0" y="1724914"/>
                  </a:lnTo>
                  <a:lnTo>
                    <a:pt x="1524" y="1735455"/>
                  </a:lnTo>
                  <a:cubicBezTo>
                    <a:pt x="2540" y="1740789"/>
                    <a:pt x="4064" y="1745869"/>
                    <a:pt x="8255" y="1755775"/>
                  </a:cubicBezTo>
                  <a:lnTo>
                    <a:pt x="13716" y="1764919"/>
                  </a:lnTo>
                  <a:cubicBezTo>
                    <a:pt x="16764" y="1769364"/>
                    <a:pt x="20066" y="1773555"/>
                    <a:pt x="27686" y="1781175"/>
                  </a:cubicBezTo>
                  <a:lnTo>
                    <a:pt x="36322" y="1787525"/>
                  </a:lnTo>
                  <a:cubicBezTo>
                    <a:pt x="40767" y="1790573"/>
                    <a:pt x="45466" y="1792986"/>
                    <a:pt x="55499" y="1797177"/>
                  </a:cubicBezTo>
                  <a:lnTo>
                    <a:pt x="65913" y="1799717"/>
                  </a:lnTo>
                  <a:cubicBezTo>
                    <a:pt x="71247" y="1800733"/>
                    <a:pt x="76454" y="1801241"/>
                    <a:pt x="81915" y="1801241"/>
                  </a:cubicBezTo>
                  <a:lnTo>
                    <a:pt x="14498193" y="1801241"/>
                  </a:lnTo>
                  <a:lnTo>
                    <a:pt x="14508734" y="1799717"/>
                  </a:lnTo>
                  <a:cubicBezTo>
                    <a:pt x="14514068" y="1798701"/>
                    <a:pt x="14519147" y="1797177"/>
                    <a:pt x="14529054" y="1792986"/>
                  </a:cubicBezTo>
                  <a:lnTo>
                    <a:pt x="14538197" y="1787525"/>
                  </a:lnTo>
                  <a:cubicBezTo>
                    <a:pt x="14542642" y="1784477"/>
                    <a:pt x="14546834" y="1781175"/>
                    <a:pt x="14554454" y="1773555"/>
                  </a:cubicBezTo>
                  <a:lnTo>
                    <a:pt x="14560804" y="1764919"/>
                  </a:lnTo>
                  <a:cubicBezTo>
                    <a:pt x="14563852" y="1760474"/>
                    <a:pt x="14566265" y="1755775"/>
                    <a:pt x="14570456" y="1745742"/>
                  </a:cubicBezTo>
                  <a:lnTo>
                    <a:pt x="14572995" y="1735328"/>
                  </a:lnTo>
                  <a:cubicBezTo>
                    <a:pt x="14574011" y="1729994"/>
                    <a:pt x="14574519" y="1724787"/>
                    <a:pt x="14574519" y="1719326"/>
                  </a:cubicBezTo>
                  <a:lnTo>
                    <a:pt x="14574519" y="76327"/>
                  </a:lnTo>
                  <a:lnTo>
                    <a:pt x="14572995" y="65786"/>
                  </a:lnTo>
                  <a:cubicBezTo>
                    <a:pt x="14571980" y="60452"/>
                    <a:pt x="14570456" y="55372"/>
                    <a:pt x="14566264" y="45466"/>
                  </a:cubicBezTo>
                  <a:lnTo>
                    <a:pt x="14560802" y="36322"/>
                  </a:lnTo>
                  <a:cubicBezTo>
                    <a:pt x="14557754" y="31877"/>
                    <a:pt x="14554452" y="27686"/>
                    <a:pt x="14546832" y="20066"/>
                  </a:cubicBezTo>
                  <a:lnTo>
                    <a:pt x="14538196" y="13716"/>
                  </a:lnTo>
                  <a:cubicBezTo>
                    <a:pt x="14533751" y="10668"/>
                    <a:pt x="14529052" y="8255"/>
                    <a:pt x="14519019" y="4064"/>
                  </a:cubicBezTo>
                  <a:lnTo>
                    <a:pt x="14508605" y="1524"/>
                  </a:lnTo>
                  <a:cubicBezTo>
                    <a:pt x="14503271" y="508"/>
                    <a:pt x="14498065" y="0"/>
                    <a:pt x="14492603" y="0"/>
                  </a:cubicBezTo>
                  <a:close/>
                </a:path>
              </a:pathLst>
            </a:custGeom>
            <a:solidFill>
              <a:srgbClr val="F7F3EB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5219948" y="3213849"/>
            <a:ext cx="5117602" cy="3848433"/>
          </a:xfrm>
          <a:custGeom>
            <a:avLst/>
            <a:gdLst/>
            <a:ahLst/>
            <a:cxnLst/>
            <a:rect l="l" t="t" r="r" b="b"/>
            <a:pathLst>
              <a:path w="5117602" h="3848433">
                <a:moveTo>
                  <a:pt x="0" y="0"/>
                </a:moveTo>
                <a:lnTo>
                  <a:pt x="5117601" y="0"/>
                </a:lnTo>
                <a:lnTo>
                  <a:pt x="5117601" y="3848434"/>
                </a:lnTo>
                <a:lnTo>
                  <a:pt x="0" y="3848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000421" y="8193776"/>
            <a:ext cx="5333895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290" y="247355"/>
            <a:ext cx="11243510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18"/>
              </a:lnSpc>
            </a:pPr>
            <a:r>
              <a:rPr lang="en-US" sz="4513" b="1" spc="-9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Bringing in data for DESeq2: metadata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053" y="1327337"/>
            <a:ext cx="10873349" cy="143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256">
                <a:solidFill>
                  <a:srgbClr val="00870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Read in metadata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wt_metadata &lt;- read.csv(</a:t>
            </a:r>
            <a:r>
              <a:rPr lang="en-US" sz="2256">
                <a:solidFill>
                  <a:srgbClr val="BF307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"fibrosis_wt_metadata_unordered.csv"</a:t>
            </a:r>
            <a:r>
              <a:rPr lang="en-US" sz="2256">
                <a:solidFill>
                  <a:srgbClr val="05192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View(wt_metadata)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5684494" cy="8940803"/>
          </a:xfrm>
          <a:custGeom>
            <a:avLst/>
            <a:gdLst/>
            <a:ahLst/>
            <a:cxnLst/>
            <a:rect l="l" t="t" r="r" b="b"/>
            <a:pathLst>
              <a:path w="15684494" h="8876900">
                <a:moveTo>
                  <a:pt x="0" y="0"/>
                </a:moveTo>
                <a:lnTo>
                  <a:pt x="15684493" y="0"/>
                </a:lnTo>
                <a:lnTo>
                  <a:pt x="15684493" y="8876900"/>
                </a:lnTo>
                <a:lnTo>
                  <a:pt x="0" y="887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5188548" y="3617146"/>
            <a:ext cx="6317652" cy="521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6447" b="1" spc="-12" dirty="0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Let's practice!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26366" y="4216041"/>
            <a:ext cx="85649" cy="60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1"/>
              </a:lnSpc>
            </a:pPr>
            <a:r>
              <a:rPr lang="en-US" sz="2256" b="1" spc="-4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864" y="4427220"/>
            <a:ext cx="6544923" cy="39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9"/>
              </a:lnSpc>
            </a:pP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BIOCONDUCTOR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</a:t>
            </a:r>
            <a:r>
              <a:rPr lang="en-US" sz="2256" b="1" spc="31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256" b="1" spc="311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3503" y="-63503"/>
            <a:ext cx="15684494" cy="8876900"/>
          </a:xfrm>
          <a:custGeom>
            <a:avLst/>
            <a:gdLst/>
            <a:ahLst/>
            <a:cxnLst/>
            <a:rect l="l" t="t" r="r" b="b"/>
            <a:pathLst>
              <a:path w="15684494" h="8876900">
                <a:moveTo>
                  <a:pt x="0" y="0"/>
                </a:moveTo>
                <a:lnTo>
                  <a:pt x="15684493" y="0"/>
                </a:lnTo>
                <a:lnTo>
                  <a:pt x="15684493" y="8876900"/>
                </a:lnTo>
                <a:lnTo>
                  <a:pt x="0" y="887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TextBox 3"/>
          <p:cNvSpPr txBox="1"/>
          <p:nvPr/>
        </p:nvSpPr>
        <p:spPr>
          <a:xfrm>
            <a:off x="4033942" y="2322005"/>
            <a:ext cx="7660376" cy="223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9"/>
              </a:lnSpc>
            </a:pPr>
            <a:r>
              <a:rPr lang="en-US" sz="6447" b="1" spc="-12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Organizing the data for DESeq2</a:t>
            </a:r>
          </a:p>
          <a:p>
            <a:pPr algn="ctr">
              <a:lnSpc>
                <a:spcPts val="5641"/>
              </a:lnSpc>
            </a:pPr>
            <a:r>
              <a:rPr lang="en-US" sz="2256" b="1" spc="313">
                <a:solidFill>
                  <a:srgbClr val="05192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RNA-SEQ WITH BIOCONDUCTOR IN 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4031" y="6264145"/>
            <a:ext cx="97888" cy="43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578" b="1" spc="-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527" y="6733461"/>
            <a:ext cx="5177790" cy="38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6" spc="-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Senior Genomic Scientist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7527" y="6233350"/>
            <a:ext cx="3025273" cy="431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b="1" spc="-5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 Umar Ahmad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1125</Words>
  <Application>Microsoft Macintosh PowerPoint</Application>
  <PresentationFormat>Custom</PresentationFormat>
  <Paragraphs>165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Open Sans</vt:lpstr>
      <vt:lpstr>Aptos</vt:lpstr>
      <vt:lpstr>Arial</vt:lpstr>
      <vt:lpstr>Open Sans Bold</vt:lpstr>
      <vt:lpstr>Calibri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chapter2.pdf</dc:title>
  <cp:lastModifiedBy>Dr. Ahmad Umar</cp:lastModifiedBy>
  <cp:revision>10</cp:revision>
  <dcterms:created xsi:type="dcterms:W3CDTF">2006-08-16T00:00:00Z</dcterms:created>
  <dcterms:modified xsi:type="dcterms:W3CDTF">2024-09-03T09:50:44Z</dcterms:modified>
  <dc:identifier>DAGPsEqDCO8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2024-09-03T09:09:28Z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ace5c645-3ec7-4c8e-b12e-077221505df5</vt:lpwstr>
  </property>
  <property fmtid="{D5CDD505-2E9C-101B-9397-08002B2CF9AE}" pid="7" name="MSIP_Label_defa4170-0d19-0005-0004-bc88714345d2_ActionId">
    <vt:lpwstr>1b74eb16-c872-4a8a-b1c3-c150ee06d417</vt:lpwstr>
  </property>
  <property fmtid="{D5CDD505-2E9C-101B-9397-08002B2CF9AE}" pid="8" name="MSIP_Label_defa4170-0d19-0005-0004-bc88714345d2_ContentBits">
    <vt:lpwstr>0</vt:lpwstr>
  </property>
</Properties>
</file>